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88" r:id="rId2"/>
    <p:sldId id="260" r:id="rId3"/>
    <p:sldId id="262" r:id="rId4"/>
    <p:sldId id="257" r:id="rId5"/>
    <p:sldId id="318" r:id="rId6"/>
    <p:sldId id="351" r:id="rId7"/>
    <p:sldId id="319" r:id="rId8"/>
    <p:sldId id="352" r:id="rId9"/>
    <p:sldId id="350" r:id="rId10"/>
    <p:sldId id="291" r:id="rId11"/>
    <p:sldId id="353" r:id="rId12"/>
    <p:sldId id="354" r:id="rId13"/>
    <p:sldId id="355" r:id="rId14"/>
    <p:sldId id="356" r:id="rId15"/>
    <p:sldId id="360" r:id="rId16"/>
    <p:sldId id="357" r:id="rId17"/>
    <p:sldId id="358" r:id="rId18"/>
    <p:sldId id="359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0" d="100"/>
          <a:sy n="60" d="100"/>
        </p:scale>
        <p:origin x="1432" y="44"/>
      </p:cViewPr>
      <p:guideLst>
        <p:guide orient="horz" pos="2160"/>
        <p:guide pos="288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0" y="0"/>
            <a:ext cx="9144677" cy="6858000"/>
            <a:chOff x="0" y="0"/>
            <a:chExt cx="9144677" cy="6858000"/>
          </a:xfrm>
        </p:grpSpPr>
        <p:pic>
          <p:nvPicPr>
            <p:cNvPr id="8" name="Picture 7" descr="SD-PanelTitle-R1.pn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0"/>
              <a:ext cx="9144000" cy="6858000"/>
            </a:xfrm>
            <a:prstGeom prst="rect">
              <a:avLst/>
            </a:prstGeom>
          </p:spPr>
        </p:pic>
        <p:sp>
          <p:nvSpPr>
            <p:cNvPr id="11" name="Rectangle 10"/>
            <p:cNvSpPr/>
            <p:nvPr/>
          </p:nvSpPr>
          <p:spPr>
            <a:xfrm>
              <a:off x="1515532" y="1520422"/>
              <a:ext cx="6112935" cy="3818468"/>
            </a:xfrm>
            <a:prstGeom prst="rect">
              <a:avLst/>
            </a:prstGeom>
            <a:noFill/>
            <a:ln w="15875" cap="flat">
              <a:miter lim="800000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pic>
          <p:nvPicPr>
            <p:cNvPr id="12" name="Picture 11" descr="HDRibbonTitle-UniformTrim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2" r="47959"/>
            <a:stretch>
              <a:fillRect/>
            </a:stretch>
          </p:blipFill>
          <p:spPr>
            <a:xfrm>
              <a:off x="0" y="3128434"/>
              <a:ext cx="1664208" cy="612648"/>
            </a:xfrm>
            <a:prstGeom prst="rect">
              <a:avLst/>
            </a:prstGeom>
          </p:spPr>
        </p:pic>
        <p:pic>
          <p:nvPicPr>
            <p:cNvPr id="13" name="Picture 12" descr="HDRibbonTitle-UniformTrim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2" r="47959"/>
            <a:stretch>
              <a:fillRect/>
            </a:stretch>
          </p:blipFill>
          <p:spPr>
            <a:xfrm>
              <a:off x="7480469" y="3128434"/>
              <a:ext cx="1664208" cy="612648"/>
            </a:xfrm>
            <a:prstGeom prst="rect">
              <a:avLst/>
            </a:prstGeom>
          </p:spPr>
        </p:pic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21934" y="1811863"/>
            <a:ext cx="5308866" cy="1515533"/>
          </a:xfrm>
        </p:spPr>
        <p:txBody>
          <a:bodyPr anchor="b">
            <a:noAutofit/>
          </a:bodyPr>
          <a:lstStyle>
            <a:lvl1pPr algn="ctr">
              <a:defRPr sz="48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21934" y="3598327"/>
            <a:ext cx="5308866" cy="1377651"/>
          </a:xfrm>
        </p:spPr>
        <p:txBody>
          <a:bodyPr anchor="t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65417" y="5054602"/>
            <a:ext cx="673276" cy="279400"/>
          </a:xfrm>
        </p:spPr>
        <p:txBody>
          <a:bodyPr/>
          <a:lstStyle/>
          <a:p>
            <a:fld id="{C7DCBD86-3C57-4DC5-A0AE-9C6A4767442A}" type="datetimeFigureOut">
              <a:rPr lang="en-US" smtClean="0"/>
              <a:t>10/14/2024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21934" y="5054602"/>
            <a:ext cx="4064860" cy="27940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817317" y="5054602"/>
            <a:ext cx="413483" cy="279400"/>
          </a:xfrm>
        </p:spPr>
        <p:txBody>
          <a:bodyPr/>
          <a:lstStyle/>
          <a:p>
            <a:fld id="{7C41D448-5939-4432-8852-A9155D63242B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2019825" y="3471329"/>
            <a:ext cx="5113083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6" y="4815415"/>
            <a:ext cx="6798734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026260" y="1032933"/>
            <a:ext cx="7091482" cy="3361269"/>
          </a:xfrm>
          <a:prstGeom prst="roundRect">
            <a:avLst>
              <a:gd name="adj" fmla="val 0"/>
            </a:avLst>
          </a:prstGeom>
          <a:ln w="57150" cmpd="thickThin">
            <a:solidFill>
              <a:schemeClr val="tx1">
                <a:lumMod val="50000"/>
                <a:lumOff val="5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76866" y="5382153"/>
            <a:ext cx="6798734" cy="49371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CBD86-3C57-4DC5-A0AE-9C6A4767442A}" type="datetimeFigureOut">
              <a:rPr lang="en-US" smtClean="0"/>
              <a:t>10/14/2024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41D448-5939-4432-8852-A9155D6324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6" y="906873"/>
            <a:ext cx="6798734" cy="309786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5" y="4275666"/>
            <a:ext cx="6798736" cy="1600202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CBD86-3C57-4DC5-A0AE-9C6A4767442A}" type="datetimeFigureOut">
              <a:rPr lang="en-US" smtClean="0"/>
              <a:t>10/14/2024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41D448-5939-4432-8852-A9155D63242B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1278465" y="4140199"/>
            <a:ext cx="6606425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34333" y="982132"/>
            <a:ext cx="6400250" cy="2370668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600200" y="3352799"/>
            <a:ext cx="5892798" cy="651933"/>
          </a:xfrm>
        </p:spPr>
        <p:txBody>
          <a:bodyPr anchor="ctr">
            <a:normAutofit/>
          </a:bodyPr>
          <a:lstStyle>
            <a:lvl1pPr marL="0" indent="0" algn="r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3" y="4343400"/>
            <a:ext cx="6798738" cy="1532467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CBD86-3C57-4DC5-A0AE-9C6A4767442A}" type="datetimeFigureOut">
              <a:rPr lang="en-US" smtClean="0"/>
              <a:t>10/14/2024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41D448-5939-4432-8852-A9155D63242B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849969" y="905362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633503" y="2827870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1278466" y="4140199"/>
            <a:ext cx="659553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9" y="3308581"/>
            <a:ext cx="6798728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8" y="4777381"/>
            <a:ext cx="679873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CBD86-3C57-4DC5-A0AE-9C6A4767442A}" type="datetimeFigureOut">
              <a:rPr lang="en-US" smtClean="0"/>
              <a:t>10/14/2024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41D448-5939-4432-8852-A9155D6324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09416" y="982132"/>
            <a:ext cx="6325168" cy="2243668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8" name="Text Placeholder 2"/>
          <p:cNvSpPr>
            <a:spLocks noGrp="1"/>
          </p:cNvSpPr>
          <p:nvPr>
            <p:ph type="body" idx="13"/>
          </p:nvPr>
        </p:nvSpPr>
        <p:spPr>
          <a:xfrm>
            <a:off x="1176868" y="3639312"/>
            <a:ext cx="6798730" cy="886968"/>
          </a:xfrm>
        </p:spPr>
        <p:txBody>
          <a:bodyPr anchor="b">
            <a:normAutofit/>
          </a:bodyPr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5" y="4529667"/>
            <a:ext cx="6798736" cy="1346200"/>
          </a:xfrm>
        </p:spPr>
        <p:txBody>
          <a:bodyPr anchor="t">
            <a:normAutofit/>
          </a:bodyPr>
          <a:lstStyle>
            <a:lvl1pPr marL="0" indent="0" algn="l">
              <a:buNone/>
              <a:defRPr sz="1600">
                <a:solidFill>
                  <a:schemeClr val="tx1"/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CBD86-3C57-4DC5-A0AE-9C6A4767442A}" type="datetimeFigureOut">
              <a:rPr lang="en-US" smtClean="0"/>
              <a:t>10/14/2024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41D448-5939-4432-8852-A9155D63242B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878060" y="89689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7649796" y="260772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cxnSp>
        <p:nvCxnSpPr>
          <p:cNvPr id="26" name="Straight Connector 25"/>
          <p:cNvCxnSpPr/>
          <p:nvPr/>
        </p:nvCxnSpPr>
        <p:spPr>
          <a:xfrm>
            <a:off x="1278466" y="3429000"/>
            <a:ext cx="659553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5" y="982131"/>
            <a:ext cx="6798734" cy="2294467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sz="3200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Text Placeholder 2"/>
          <p:cNvSpPr>
            <a:spLocks noGrp="1"/>
          </p:cNvSpPr>
          <p:nvPr>
            <p:ph type="body" idx="13"/>
          </p:nvPr>
        </p:nvSpPr>
        <p:spPr>
          <a:xfrm>
            <a:off x="1176868" y="3566160"/>
            <a:ext cx="6798730" cy="905256"/>
          </a:xfrm>
        </p:spPr>
        <p:txBody>
          <a:bodyPr anchor="b">
            <a:normAutofit/>
          </a:bodyPr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6" y="4470400"/>
            <a:ext cx="6798734" cy="1405467"/>
          </a:xfrm>
        </p:spPr>
        <p:txBody>
          <a:bodyPr anchor="t">
            <a:normAutofit/>
          </a:bodyPr>
          <a:lstStyle>
            <a:lvl1pPr marL="0" indent="0" algn="l">
              <a:buNone/>
              <a:defRPr sz="1600">
                <a:solidFill>
                  <a:schemeClr val="tx1"/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CBD86-3C57-4DC5-A0AE-9C6A4767442A}" type="datetimeFigureOut">
              <a:rPr lang="en-US" smtClean="0"/>
              <a:t>10/14/2024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41D448-5939-4432-8852-A9155D63242B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1278469" y="3429000"/>
            <a:ext cx="6606421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76865" y="2490135"/>
            <a:ext cx="6798736" cy="3385733"/>
          </a:xfrm>
        </p:spPr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CBD86-3C57-4DC5-A0AE-9C6A4767442A}" type="datetimeFigureOut">
              <a:rPr lang="en-US" smtClean="0"/>
              <a:t>10/14/2024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41D448-5939-4432-8852-A9155D63242B}" type="slidenum">
              <a:rPr lang="en-US" smtClean="0"/>
              <a:t>‹#›</a:t>
            </a:fld>
            <a:endParaRPr lang="en-US"/>
          </a:p>
        </p:txBody>
      </p:sp>
      <p:cxnSp>
        <p:nvCxnSpPr>
          <p:cNvPr id="14" name="Straight Connector 13"/>
          <p:cNvCxnSpPr/>
          <p:nvPr/>
        </p:nvCxnSpPr>
        <p:spPr>
          <a:xfrm>
            <a:off x="1278466" y="2354670"/>
            <a:ext cx="660642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356667" y="906873"/>
            <a:ext cx="1618930" cy="496899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76867" y="906873"/>
            <a:ext cx="4915509" cy="4968993"/>
          </a:xfrm>
        </p:spPr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CBD86-3C57-4DC5-A0AE-9C6A4767442A}" type="datetimeFigureOut">
              <a:rPr lang="en-US" smtClean="0"/>
              <a:t>10/14/2024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41D448-5939-4432-8852-A9155D63242B}" type="slidenum">
              <a:rPr lang="en-US" smtClean="0"/>
              <a:t>‹#›</a:t>
            </a:fld>
            <a:endParaRPr lang="en-US"/>
          </a:p>
        </p:txBody>
      </p:sp>
      <p:cxnSp>
        <p:nvCxnSpPr>
          <p:cNvPr id="14" name="Straight Connector 13"/>
          <p:cNvCxnSpPr/>
          <p:nvPr/>
        </p:nvCxnSpPr>
        <p:spPr>
          <a:xfrm>
            <a:off x="6245512" y="906873"/>
            <a:ext cx="0" cy="4968993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>
            <a:off x="1278465" y="2356260"/>
            <a:ext cx="659553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CBD86-3C57-4DC5-A0AE-9C6A4767442A}" type="datetimeFigureOut">
              <a:rPr lang="en-US" smtClean="0"/>
              <a:t>10/14/2024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41D448-5939-4432-8852-A9155D6324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78465" y="1641413"/>
            <a:ext cx="6595534" cy="1822514"/>
          </a:xfrm>
        </p:spPr>
        <p:txBody>
          <a:bodyPr anchor="b">
            <a:normAutofit/>
          </a:bodyPr>
          <a:lstStyle>
            <a:lvl1pPr algn="ctr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78465" y="3734859"/>
            <a:ext cx="6595534" cy="1090015"/>
          </a:xfrm>
        </p:spPr>
        <p:txBody>
          <a:bodyPr anchor="t">
            <a:normAutofit/>
          </a:bodyPr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CBD86-3C57-4DC5-A0AE-9C6A4767442A}" type="datetimeFigureOut">
              <a:rPr lang="en-US" smtClean="0"/>
              <a:t>10/14/2024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41D448-5939-4432-8852-A9155D63242B}" type="slidenum">
              <a:rPr lang="en-US" smtClean="0"/>
              <a:t>‹#›</a:t>
            </a:fld>
            <a:endParaRPr lang="en-US"/>
          </a:p>
        </p:txBody>
      </p:sp>
      <p:cxnSp>
        <p:nvCxnSpPr>
          <p:cNvPr id="31" name="Straight Connector 30"/>
          <p:cNvCxnSpPr/>
          <p:nvPr/>
        </p:nvCxnSpPr>
        <p:spPr>
          <a:xfrm>
            <a:off x="1278466" y="3599392"/>
            <a:ext cx="6595533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/>
          <p:cNvCxnSpPr/>
          <p:nvPr/>
        </p:nvCxnSpPr>
        <p:spPr>
          <a:xfrm>
            <a:off x="1278465" y="2356260"/>
            <a:ext cx="659553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6" y="915337"/>
            <a:ext cx="6798734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76866" y="2487168"/>
            <a:ext cx="3337560" cy="3447288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5152" y="2487168"/>
            <a:ext cx="3337560" cy="3447288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CBD86-3C57-4DC5-A0AE-9C6A4767442A}" type="datetimeFigureOut">
              <a:rPr lang="en-US" smtClean="0"/>
              <a:t>10/14/2024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41D448-5939-4432-8852-A9155D6324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8" y="2658533"/>
            <a:ext cx="333756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76868" y="3243263"/>
            <a:ext cx="3337560" cy="2706624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1832" y="2658533"/>
            <a:ext cx="333756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1832" y="3243263"/>
            <a:ext cx="3337560" cy="2706624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CBD86-3C57-4DC5-A0AE-9C6A4767442A}" type="datetimeFigureOut">
              <a:rPr lang="en-US" smtClean="0"/>
              <a:t>10/14/2024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41D448-5939-4432-8852-A9155D63242B}" type="slidenum">
              <a:rPr lang="en-US" smtClean="0"/>
              <a:t>‹#›</a:t>
            </a:fld>
            <a:endParaRPr lang="en-US"/>
          </a:p>
        </p:txBody>
      </p:sp>
      <p:cxnSp>
        <p:nvCxnSpPr>
          <p:cNvPr id="41" name="Straight Connector 40"/>
          <p:cNvCxnSpPr/>
          <p:nvPr/>
        </p:nvCxnSpPr>
        <p:spPr>
          <a:xfrm>
            <a:off x="1278466" y="2354670"/>
            <a:ext cx="659553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5" y="915337"/>
            <a:ext cx="6798735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CBD86-3C57-4DC5-A0AE-9C6A4767442A}" type="datetimeFigureOut">
              <a:rPr lang="en-US" smtClean="0"/>
              <a:t>10/14/2024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41D448-5939-4432-8852-A9155D63242B}" type="slidenum">
              <a:rPr lang="en-US" smtClean="0"/>
              <a:t>‹#›</a:t>
            </a:fld>
            <a:endParaRPr lang="en-US"/>
          </a:p>
        </p:txBody>
      </p:sp>
      <p:cxnSp>
        <p:nvCxnSpPr>
          <p:cNvPr id="14" name="Straight Connector 13"/>
          <p:cNvCxnSpPr/>
          <p:nvPr/>
        </p:nvCxnSpPr>
        <p:spPr>
          <a:xfrm>
            <a:off x="1278466" y="2354670"/>
            <a:ext cx="659553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CBD86-3C57-4DC5-A0AE-9C6A4767442A}" type="datetimeFigureOut">
              <a:rPr lang="en-US" smtClean="0"/>
              <a:t>10/14/2024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41D448-5939-4432-8852-A9155D6324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5" y="1388534"/>
            <a:ext cx="2536798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20062" y="982132"/>
            <a:ext cx="3855539" cy="4893735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76865" y="3031065"/>
            <a:ext cx="2536798" cy="2438404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CBD86-3C57-4DC5-A0AE-9C6A4767442A}" type="datetimeFigureOut">
              <a:rPr lang="en-US" smtClean="0"/>
              <a:t>10/14/2024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41D448-5939-4432-8852-A9155D63242B}" type="slidenum">
              <a:rPr lang="en-US" smtClean="0"/>
              <a:t>‹#›</a:t>
            </a:fld>
            <a:endParaRPr lang="en-US"/>
          </a:p>
        </p:txBody>
      </p:sp>
      <p:cxnSp>
        <p:nvCxnSpPr>
          <p:cNvPr id="16" name="Straight Connector 15"/>
          <p:cNvCxnSpPr/>
          <p:nvPr/>
        </p:nvCxnSpPr>
        <p:spPr>
          <a:xfrm>
            <a:off x="1278466" y="2912533"/>
            <a:ext cx="233359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5" y="1883832"/>
            <a:ext cx="3632202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069" y="1032933"/>
            <a:ext cx="2929463" cy="4792136"/>
          </a:xfrm>
          <a:prstGeom prst="roundRect">
            <a:avLst>
              <a:gd name="adj" fmla="val 0"/>
            </a:avLst>
          </a:prstGeom>
          <a:ln w="57150" cmpd="thickThin">
            <a:solidFill>
              <a:schemeClr val="tx1">
                <a:lumMod val="50000"/>
                <a:lumOff val="5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76865" y="3255432"/>
            <a:ext cx="3632201" cy="18288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CBD86-3C57-4DC5-A0AE-9C6A4767442A}" type="datetimeFigureOut">
              <a:rPr lang="en-US" smtClean="0"/>
              <a:t>10/14/2024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41D448-5939-4432-8852-A9155D6324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3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9152467" cy="6858000"/>
            <a:chOff x="0" y="0"/>
            <a:chExt cx="9152467" cy="6858000"/>
          </a:xfrm>
        </p:grpSpPr>
        <p:pic>
          <p:nvPicPr>
            <p:cNvPr id="8" name="Picture 7" descr="SD-PanelContent.png"/>
            <p:cNvPicPr>
              <a:picLocks noChangeAspect="1"/>
            </p:cNvPicPr>
            <p:nvPr/>
          </p:nvPicPr>
          <p:blipFill>
            <a:blip r:embed="rId1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0"/>
              <a:ext cx="9144000" cy="6858000"/>
            </a:xfrm>
            <a:prstGeom prst="rect">
              <a:avLst/>
            </a:prstGeom>
          </p:spPr>
        </p:pic>
        <p:sp>
          <p:nvSpPr>
            <p:cNvPr id="9" name="Rectangle 8"/>
            <p:cNvSpPr/>
            <p:nvPr/>
          </p:nvSpPr>
          <p:spPr>
            <a:xfrm>
              <a:off x="553888" y="542807"/>
              <a:ext cx="8039776" cy="5756392"/>
            </a:xfrm>
            <a:prstGeom prst="rect">
              <a:avLst/>
            </a:prstGeom>
            <a:noFill/>
            <a:ln w="15875" cap="flat">
              <a:miter lim="800000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pic>
          <p:nvPicPr>
            <p:cNvPr id="10" name="Picture 9" descr="HDRibbonContent-UniformTrim.png"/>
            <p:cNvPicPr>
              <a:picLocks noChangeAspect="1"/>
            </p:cNvPicPr>
            <p:nvPr/>
          </p:nvPicPr>
          <p:blipFill rotWithShape="1">
            <a:blip r:embed="rId2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" r="14240"/>
            <a:stretch>
              <a:fillRect/>
            </a:stretch>
          </p:blipFill>
          <p:spPr>
            <a:xfrm>
              <a:off x="0" y="3128434"/>
              <a:ext cx="685800" cy="606425"/>
            </a:xfrm>
            <a:prstGeom prst="rect">
              <a:avLst/>
            </a:prstGeom>
          </p:spPr>
        </p:pic>
        <p:pic>
          <p:nvPicPr>
            <p:cNvPr id="11" name="Picture 10" descr="HDRibbonContent-UniformTrim.png"/>
            <p:cNvPicPr>
              <a:picLocks noChangeAspect="1"/>
            </p:cNvPicPr>
            <p:nvPr/>
          </p:nvPicPr>
          <p:blipFill rotWithShape="1">
            <a:blip r:embed="rId2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" r="14240"/>
            <a:stretch>
              <a:fillRect/>
            </a:stretch>
          </p:blipFill>
          <p:spPr>
            <a:xfrm>
              <a:off x="8466667" y="3128434"/>
              <a:ext cx="685800" cy="606425"/>
            </a:xfrm>
            <a:prstGeom prst="rect">
              <a:avLst/>
            </a:prstGeom>
          </p:spPr>
        </p:pic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76866" y="915337"/>
            <a:ext cx="6798734" cy="13038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5" y="2490135"/>
            <a:ext cx="6798736" cy="3444997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56670" y="5960533"/>
            <a:ext cx="1148283" cy="279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C7DCBD86-3C57-4DC5-A0AE-9C6A4767442A}" type="datetimeFigureOut">
              <a:rPr lang="en-US" smtClean="0"/>
              <a:t>10/14/2024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76865" y="5960533"/>
            <a:ext cx="5104667" cy="279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80091" y="5960533"/>
            <a:ext cx="395510" cy="279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7C41D448-5939-4432-8852-A9155D63242B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 panose="020B0604020202020204"/>
        <a:buChar char="•"/>
        <a:defRPr sz="2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 panose="020B0604020202020204"/>
        <a:buChar char="•"/>
        <a:defRPr sz="20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 panose="020B0604020202020204"/>
        <a:buChar char="•"/>
        <a:defRPr sz="18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 panose="020B0604020202020204"/>
        <a:buChar char="•"/>
        <a:defRPr sz="16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 panose="020B0604020202020204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 panose="020B0604020202020204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 panose="020B0604020202020204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 panose="020B0604020202020204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 panose="020B0604020202020204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22145" y="1811655"/>
            <a:ext cx="5308600" cy="353695"/>
          </a:xfrm>
        </p:spPr>
        <p:txBody>
          <a:bodyPr/>
          <a:lstStyle/>
          <a:p>
            <a:r>
              <a:rPr lang="en-US" sz="1800" i="1"/>
              <a:t>In </a:t>
            </a:r>
            <a:r>
              <a:rPr lang="en-US" sz="1400" i="1"/>
              <a:t>the </a:t>
            </a:r>
            <a:r>
              <a:rPr lang="en-US" sz="1800" i="1"/>
              <a:t>Name of Allah, the Beneficent,the Merciful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22145" y="2488565"/>
            <a:ext cx="5308600" cy="2487930"/>
          </a:xfrm>
        </p:spPr>
        <p:txBody>
          <a:bodyPr>
            <a:normAutofit fontScale="30000" lnSpcReduction="20000"/>
          </a:bodyPr>
          <a:lstStyle/>
          <a:p>
            <a:r>
              <a:rPr lang="en-US" dirty="0"/>
              <a:t> </a:t>
            </a:r>
          </a:p>
          <a:p>
            <a:endParaRPr lang="en-US" sz="2800" dirty="0"/>
          </a:p>
          <a:p>
            <a:r>
              <a:rPr lang="en-US" sz="6400" b="1" dirty="0">
                <a:sym typeface="+mn-ea"/>
              </a:rPr>
              <a:t>A </a:t>
            </a:r>
            <a:r>
              <a:rPr lang="en-US" sz="6400" b="1" dirty="0" smtClean="0">
                <a:sym typeface="+mn-ea"/>
              </a:rPr>
              <a:t>ONE-DAY </a:t>
            </a:r>
            <a:r>
              <a:rPr lang="en-US" sz="6400" b="1" dirty="0">
                <a:sym typeface="+mn-ea"/>
              </a:rPr>
              <a:t>WORKSHOP ON INTERACTION INTEGRATION OF </a:t>
            </a:r>
            <a:r>
              <a:rPr lang="en-US" sz="6400" b="1" dirty="0" smtClean="0">
                <a:sym typeface="+mn-ea"/>
              </a:rPr>
              <a:t>KNOWLEDGE </a:t>
            </a:r>
            <a:r>
              <a:rPr lang="en-US" sz="2800" dirty="0" smtClean="0">
                <a:sym typeface="+mn-ea"/>
              </a:rPr>
              <a:t> </a:t>
            </a:r>
            <a:endParaRPr lang="en-US" sz="2800" dirty="0">
              <a:sym typeface="+mn-ea"/>
            </a:endParaRPr>
          </a:p>
          <a:p>
            <a:pPr marL="0" indent="0" algn="just">
              <a:buNone/>
            </a:pPr>
            <a:endParaRPr lang="en-US" altLang="en-GB" sz="2800" b="1" dirty="0">
              <a:sym typeface="+mn-ea"/>
            </a:endParaRPr>
          </a:p>
          <a:p>
            <a:pPr marL="0" indent="0" algn="just">
              <a:buNone/>
            </a:pPr>
            <a:endParaRPr lang="en-US" altLang="en-GB" sz="2800" b="1" dirty="0">
              <a:sym typeface="+mn-ea"/>
            </a:endParaRPr>
          </a:p>
          <a:p>
            <a:pPr marL="0" indent="0" algn="just">
              <a:buNone/>
            </a:pPr>
            <a:r>
              <a:rPr lang="en-US" altLang="en-GB" sz="5335" b="1" dirty="0" smtClean="0">
                <a:sym typeface="+mn-ea"/>
              </a:rPr>
              <a:t>FOR THE LEADERS OF MUTAN IN OSUN STATE</a:t>
            </a:r>
          </a:p>
          <a:p>
            <a:pPr marL="0" indent="0" algn="just">
              <a:buNone/>
            </a:pPr>
            <a:r>
              <a:rPr lang="en-US" altLang="en-GB" sz="5335" b="1" dirty="0" smtClean="0">
                <a:sym typeface="+mn-ea"/>
              </a:rPr>
              <a:t>VENUE</a:t>
            </a:r>
            <a:r>
              <a:rPr lang="en-US" altLang="en-GB" sz="5335" b="1" dirty="0">
                <a:sym typeface="+mn-ea"/>
              </a:rPr>
              <a:t>: </a:t>
            </a:r>
            <a:r>
              <a:rPr lang="en-US" altLang="en-GB" sz="5335" b="1" dirty="0" smtClean="0">
                <a:sym typeface="+mn-ea"/>
              </a:rPr>
              <a:t>HALATRIA HOTEL &amp; TOWERS, OSOGBO</a:t>
            </a:r>
            <a:endParaRPr lang="en-US" sz="5335" b="1" dirty="0">
              <a:sym typeface="+mn-ea"/>
            </a:endParaRPr>
          </a:p>
          <a:p>
            <a:pPr marL="0" indent="0" algn="just">
              <a:buNone/>
            </a:pPr>
            <a:r>
              <a:rPr lang="en-US" sz="5335" b="1" dirty="0" smtClean="0">
                <a:sym typeface="+mn-ea"/>
              </a:rPr>
              <a:t>12th October</a:t>
            </a:r>
            <a:r>
              <a:rPr lang="en-GB" sz="5335" b="1" dirty="0" smtClean="0">
                <a:sym typeface="+mn-ea"/>
              </a:rPr>
              <a:t>, </a:t>
            </a:r>
            <a:r>
              <a:rPr lang="en-GB" sz="5335" b="1" dirty="0">
                <a:sym typeface="+mn-ea"/>
              </a:rPr>
              <a:t>20</a:t>
            </a:r>
            <a:r>
              <a:rPr lang="en-US" sz="5335" b="1" dirty="0" smtClean="0">
                <a:sym typeface="+mn-ea"/>
              </a:rPr>
              <a:t>24</a:t>
            </a:r>
            <a:r>
              <a:rPr lang="en-GB" sz="5335" b="1" dirty="0" smtClean="0">
                <a:sym typeface="+mn-ea"/>
              </a:rPr>
              <a:t>/</a:t>
            </a:r>
            <a:r>
              <a:rPr lang="en-US" sz="5335" b="1" dirty="0">
                <a:sym typeface="+mn-ea"/>
              </a:rPr>
              <a:t>9</a:t>
            </a:r>
            <a:r>
              <a:rPr lang="en-US" altLang="en-GB" sz="5335" b="1" dirty="0" smtClean="0">
                <a:sym typeface="+mn-ea"/>
              </a:rPr>
              <a:t>th Rabi` II</a:t>
            </a:r>
            <a:r>
              <a:rPr lang="en-GB" sz="5335" b="1" dirty="0" smtClean="0">
                <a:sym typeface="+mn-ea"/>
              </a:rPr>
              <a:t>, 144</a:t>
            </a:r>
            <a:r>
              <a:rPr lang="en-US" sz="5335" b="1" dirty="0">
                <a:sym typeface="+mn-ea"/>
              </a:rPr>
              <a:t>6</a:t>
            </a:r>
            <a:endParaRPr lang="en-US" sz="5335" dirty="0"/>
          </a:p>
          <a:p>
            <a:endParaRPr lang="en-US" sz="5335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sym typeface="+mn-ea"/>
              </a:rPr>
              <a:t>Our Meaning of Profile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>
                <a:sym typeface="+mn-ea"/>
              </a:rPr>
              <a:t>Profiles here means attributes and characteristics an Integrated Educator must possess especially the </a:t>
            </a:r>
            <a:r>
              <a:rPr lang="en-US" dirty="0" smtClean="0">
                <a:sym typeface="+mn-ea"/>
              </a:rPr>
              <a:t>Islamic moral </a:t>
            </a:r>
            <a:r>
              <a:rPr lang="en-US" dirty="0" smtClean="0">
                <a:sym typeface="+mn-ea"/>
              </a:rPr>
              <a:t>and spiritual components which are often neglected.</a:t>
            </a:r>
          </a:p>
          <a:p>
            <a:pPr algn="just"/>
            <a:r>
              <a:rPr lang="en-US" b="1" dirty="0" smtClean="0">
                <a:sym typeface="+mn-ea"/>
              </a:rPr>
              <a:t>Interlude: </a:t>
            </a:r>
            <a:r>
              <a:rPr lang="en-US" dirty="0" smtClean="0">
                <a:sym typeface="+mn-ea"/>
              </a:rPr>
              <a:t>WHO </a:t>
            </a:r>
            <a:r>
              <a:rPr lang="en-US" dirty="0" smtClean="0">
                <a:sym typeface="+mn-ea"/>
              </a:rPr>
              <a:t>KNOWS THESE </a:t>
            </a:r>
            <a:r>
              <a:rPr lang="en-US" dirty="0" smtClean="0">
                <a:sym typeface="+mn-ea"/>
              </a:rPr>
              <a:t>PEOPLE?</a:t>
            </a:r>
            <a:endParaRPr lang="en-US" dirty="0" smtClean="0">
              <a:sym typeface="+mn-ea"/>
            </a:endParaRPr>
          </a:p>
          <a:p>
            <a:pPr algn="just"/>
            <a:r>
              <a:rPr lang="en-US" dirty="0" err="1" smtClean="0">
                <a:sym typeface="+mn-ea"/>
              </a:rPr>
              <a:t>Mallam</a:t>
            </a:r>
            <a:r>
              <a:rPr lang="en-US" dirty="0" smtClean="0">
                <a:sym typeface="+mn-ea"/>
              </a:rPr>
              <a:t> Musa </a:t>
            </a:r>
            <a:r>
              <a:rPr lang="en-US" dirty="0" err="1" smtClean="0">
                <a:sym typeface="+mn-ea"/>
              </a:rPr>
              <a:t>Yahya</a:t>
            </a:r>
            <a:r>
              <a:rPr lang="en-US" dirty="0" smtClean="0">
                <a:sym typeface="+mn-ea"/>
              </a:rPr>
              <a:t> (</a:t>
            </a:r>
            <a:r>
              <a:rPr lang="en-US" dirty="0" err="1" smtClean="0">
                <a:sym typeface="+mn-ea"/>
              </a:rPr>
              <a:t>Sambo</a:t>
            </a:r>
            <a:r>
              <a:rPr lang="en-US" dirty="0" smtClean="0">
                <a:sym typeface="+mn-ea"/>
              </a:rPr>
              <a:t> </a:t>
            </a:r>
            <a:r>
              <a:rPr lang="en-US" dirty="0" smtClean="0">
                <a:sym typeface="+mn-ea"/>
              </a:rPr>
              <a:t>Secondary School)</a:t>
            </a:r>
            <a:endParaRPr lang="en-US" dirty="0" smtClean="0">
              <a:sym typeface="+mn-ea"/>
            </a:endParaRPr>
          </a:p>
          <a:p>
            <a:pPr algn="just"/>
            <a:r>
              <a:rPr lang="en-US" dirty="0" err="1" smtClean="0">
                <a:sym typeface="+mn-ea"/>
              </a:rPr>
              <a:t>Dr</a:t>
            </a:r>
            <a:r>
              <a:rPr lang="en-US" dirty="0" smtClean="0">
                <a:sym typeface="+mn-ea"/>
              </a:rPr>
              <a:t> </a:t>
            </a:r>
            <a:r>
              <a:rPr lang="en-US" dirty="0" err="1" smtClean="0">
                <a:sym typeface="+mn-ea"/>
              </a:rPr>
              <a:t>Salamatu</a:t>
            </a:r>
            <a:r>
              <a:rPr lang="en-US" dirty="0" smtClean="0">
                <a:sym typeface="+mn-ea"/>
              </a:rPr>
              <a:t> </a:t>
            </a:r>
            <a:r>
              <a:rPr lang="en-US" dirty="0" err="1" smtClean="0">
                <a:sym typeface="+mn-ea"/>
              </a:rPr>
              <a:t>Sule</a:t>
            </a:r>
            <a:r>
              <a:rPr lang="en-US" dirty="0" smtClean="0">
                <a:sym typeface="+mn-ea"/>
              </a:rPr>
              <a:t> (</a:t>
            </a:r>
            <a:r>
              <a:rPr lang="en-US" dirty="0" err="1" smtClean="0">
                <a:sym typeface="+mn-ea"/>
              </a:rPr>
              <a:t>Akoka</a:t>
            </a:r>
            <a:r>
              <a:rPr lang="en-US" dirty="0" smtClean="0">
                <a:sym typeface="+mn-ea"/>
              </a:rPr>
              <a:t> High School)</a:t>
            </a:r>
            <a:endParaRPr lang="en-US" dirty="0" smtClean="0">
              <a:sym typeface="+mn-ea"/>
            </a:endParaRPr>
          </a:p>
          <a:p>
            <a:endParaRPr lang="en-US" dirty="0">
              <a:sym typeface="+mn-ea"/>
            </a:endParaRPr>
          </a:p>
          <a:p>
            <a:pPr marL="0" indent="0">
              <a:buFont typeface="+mj-lt"/>
              <a:buNone/>
            </a:pPr>
            <a:endParaRPr lang="en-US" dirty="0"/>
          </a:p>
          <a:p>
            <a:pPr marL="457200" indent="-457200">
              <a:buFont typeface="+mj-lt"/>
              <a:buAutoNum type="arabicPeriod"/>
            </a:pP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dirty="0" smtClean="0"/>
              <a:t>IE’s Profile </a:t>
            </a:r>
            <a:r>
              <a:rPr lang="en-US" dirty="0" smtClean="0"/>
              <a:t>(A)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1. Good </a:t>
            </a:r>
            <a:r>
              <a:rPr lang="en-US" dirty="0" smtClean="0"/>
              <a:t>Intention: Educating </a:t>
            </a:r>
            <a:r>
              <a:rPr lang="en-US" dirty="0" smtClean="0"/>
              <a:t>as </a:t>
            </a:r>
            <a:r>
              <a:rPr lang="en-US" i="1" dirty="0" err="1" smtClean="0"/>
              <a:t>Ibadah</a:t>
            </a:r>
            <a:r>
              <a:rPr lang="en-US" i="1" dirty="0" smtClean="0"/>
              <a:t> </a:t>
            </a:r>
            <a:r>
              <a:rPr lang="en-US" dirty="0" smtClean="0"/>
              <a:t>(Worship</a:t>
            </a:r>
            <a:r>
              <a:rPr lang="en-US" dirty="0" smtClean="0"/>
              <a:t>)</a:t>
            </a:r>
          </a:p>
          <a:p>
            <a:r>
              <a:rPr lang="en-US" dirty="0" smtClean="0"/>
              <a:t>2. Goal: Achieving </a:t>
            </a:r>
            <a:r>
              <a:rPr lang="en-US" i="1" dirty="0" err="1" smtClean="0"/>
              <a:t>Ihsan</a:t>
            </a:r>
            <a:r>
              <a:rPr lang="en-US" i="1" dirty="0" smtClean="0"/>
              <a:t> </a:t>
            </a:r>
            <a:r>
              <a:rPr lang="en-US" dirty="0" smtClean="0"/>
              <a:t>(Excellence)</a:t>
            </a:r>
            <a:endParaRPr lang="en-US" dirty="0" smtClean="0"/>
          </a:p>
          <a:p>
            <a:r>
              <a:rPr lang="en-US" dirty="0" smtClean="0"/>
              <a:t>3. Status: Seeing </a:t>
            </a:r>
            <a:r>
              <a:rPr lang="en-US" dirty="0" smtClean="0"/>
              <a:t>self</a:t>
            </a:r>
            <a:r>
              <a:rPr lang="en-US" dirty="0" smtClean="0"/>
              <a:t>,  </a:t>
            </a:r>
            <a:r>
              <a:rPr lang="en-US" dirty="0" smtClean="0"/>
              <a:t>Student </a:t>
            </a:r>
            <a:r>
              <a:rPr lang="en-US" dirty="0" smtClean="0"/>
              <a:t>&amp; others  as Allah’s Vicegerents </a:t>
            </a:r>
            <a:r>
              <a:rPr lang="en-US" dirty="0" smtClean="0"/>
              <a:t>(</a:t>
            </a:r>
            <a:r>
              <a:rPr lang="en-US" b="1" dirty="0" smtClean="0">
                <a:solidFill>
                  <a:srgbClr val="C00000"/>
                </a:solidFill>
              </a:rPr>
              <a:t>What </a:t>
            </a:r>
            <a:r>
              <a:rPr lang="en-US" b="1" dirty="0" smtClean="0">
                <a:solidFill>
                  <a:srgbClr val="C00000"/>
                </a:solidFill>
              </a:rPr>
              <a:t>is the Implication?</a:t>
            </a:r>
            <a:r>
              <a:rPr lang="en-US" dirty="0" smtClean="0"/>
              <a:t>)</a:t>
            </a:r>
          </a:p>
          <a:p>
            <a:r>
              <a:rPr lang="en-US" dirty="0" smtClean="0"/>
              <a:t>4. Educating as a </a:t>
            </a:r>
            <a:r>
              <a:rPr lang="en-US" i="1" dirty="0" err="1" smtClean="0"/>
              <a:t>Amanah</a:t>
            </a:r>
            <a:r>
              <a:rPr lang="en-US" i="1" dirty="0" smtClean="0"/>
              <a:t> (</a:t>
            </a:r>
            <a:r>
              <a:rPr lang="en-US" dirty="0" smtClean="0"/>
              <a:t>trust</a:t>
            </a:r>
            <a:r>
              <a:rPr lang="en-US" i="1" dirty="0" smtClean="0"/>
              <a:t>) </a:t>
            </a:r>
            <a:r>
              <a:rPr lang="en-US" i="1" dirty="0" smtClean="0"/>
              <a:t>–</a:t>
            </a:r>
          </a:p>
          <a:p>
            <a:r>
              <a:rPr lang="en-US" dirty="0" smtClean="0"/>
              <a:t>5. Accountability </a:t>
            </a:r>
            <a:r>
              <a:rPr lang="en-US" dirty="0" smtClean="0"/>
              <a:t>of</a:t>
            </a:r>
            <a:r>
              <a:rPr lang="en-US" dirty="0" smtClean="0"/>
              <a:t> the Educator</a:t>
            </a:r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195816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dirty="0" smtClean="0"/>
              <a:t>IE’s Profile </a:t>
            </a:r>
            <a:r>
              <a:rPr lang="en-US" dirty="0" smtClean="0"/>
              <a:t>(B)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6. Educating with </a:t>
            </a:r>
            <a:r>
              <a:rPr lang="en-US" i="1" dirty="0" err="1" smtClean="0"/>
              <a:t>Taqwa</a:t>
            </a:r>
            <a:r>
              <a:rPr lang="en-US" i="1" dirty="0" smtClean="0"/>
              <a:t> (</a:t>
            </a:r>
            <a:r>
              <a:rPr lang="en-US" dirty="0" smtClean="0"/>
              <a:t>God-Consciousness) </a:t>
            </a:r>
            <a:endParaRPr lang="en-US" dirty="0"/>
          </a:p>
          <a:p>
            <a:r>
              <a:rPr lang="en-US" dirty="0"/>
              <a:t>7. Mastery of Subject</a:t>
            </a:r>
          </a:p>
          <a:p>
            <a:r>
              <a:rPr lang="en-US" dirty="0"/>
              <a:t>8. </a:t>
            </a:r>
            <a:r>
              <a:rPr lang="en-US" dirty="0" err="1" smtClean="0"/>
              <a:t>Utilising</a:t>
            </a:r>
            <a:r>
              <a:rPr lang="en-US" dirty="0" smtClean="0"/>
              <a:t> Pedagogical Principles from the Quran</a:t>
            </a:r>
            <a:endParaRPr lang="en-US" dirty="0"/>
          </a:p>
          <a:p>
            <a:r>
              <a:rPr lang="en-US" dirty="0"/>
              <a:t>9. Being a Model to </a:t>
            </a:r>
            <a:r>
              <a:rPr lang="en-US" dirty="0" smtClean="0"/>
              <a:t>Colleagues, </a:t>
            </a:r>
            <a:r>
              <a:rPr lang="en-US" dirty="0"/>
              <a:t>Students and others</a:t>
            </a:r>
          </a:p>
          <a:p>
            <a:r>
              <a:rPr lang="en-US" dirty="0"/>
              <a:t>10</a:t>
            </a:r>
            <a:r>
              <a:rPr lang="en-US" dirty="0" smtClean="0"/>
              <a:t>. Summary of Profile: </a:t>
            </a:r>
            <a:r>
              <a:rPr lang="en-US" b="1" dirty="0" smtClean="0"/>
              <a:t>AN </a:t>
            </a: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</a:rPr>
              <a:t>INTEGRATED </a:t>
            </a: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</a:rPr>
              <a:t>PERSONALITY</a:t>
            </a:r>
            <a:endParaRPr lang="en-US" b="1" dirty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en-US" dirty="0" smtClean="0"/>
              <a:t>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647728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The IE’s Tasks and Targets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 smtClean="0"/>
              <a:t>1. Integration of the Self</a:t>
            </a:r>
          </a:p>
          <a:p>
            <a:r>
              <a:rPr lang="en-US" dirty="0" smtClean="0"/>
              <a:t>2. Integration of the Curriculum</a:t>
            </a:r>
          </a:p>
          <a:p>
            <a:r>
              <a:rPr lang="en-US" dirty="0" smtClean="0"/>
              <a:t>3. Integration of the Textbook</a:t>
            </a:r>
          </a:p>
          <a:p>
            <a:r>
              <a:rPr lang="en-US" dirty="0" smtClean="0"/>
              <a:t>4. Integration of Co-curricula Activities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482539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The IIE’s Tasks and Targets (A)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1. </a:t>
            </a:r>
            <a:r>
              <a:rPr lang="en-US" dirty="0" smtClean="0"/>
              <a:t>Self-Directed Learning focusing on theoretical and Practical Integration Frameworks through:</a:t>
            </a:r>
          </a:p>
          <a:p>
            <a:r>
              <a:rPr lang="en-US" dirty="0" smtClean="0"/>
              <a:t>a. extensive study of </a:t>
            </a:r>
            <a:r>
              <a:rPr lang="en-US" dirty="0" err="1" smtClean="0"/>
              <a:t>IoK</a:t>
            </a:r>
            <a:r>
              <a:rPr lang="en-US" dirty="0" smtClean="0"/>
              <a:t> concepts and methodologies</a:t>
            </a:r>
          </a:p>
          <a:p>
            <a:r>
              <a:rPr lang="en-US" dirty="0" smtClean="0"/>
              <a:t>b. reading integrated texts in various disciplines</a:t>
            </a:r>
          </a:p>
          <a:p>
            <a:r>
              <a:rPr lang="en-US" dirty="0" smtClean="0"/>
              <a:t>c. applying understanding </a:t>
            </a:r>
            <a:r>
              <a:rPr lang="en-US" dirty="0" err="1" smtClean="0"/>
              <a:t>IoK</a:t>
            </a:r>
            <a:r>
              <a:rPr lang="en-US" dirty="0" smtClean="0"/>
              <a:t> in personal and social life</a:t>
            </a:r>
          </a:p>
          <a:p>
            <a:r>
              <a:rPr lang="en-US" dirty="0"/>
              <a:t>d</a:t>
            </a:r>
            <a:r>
              <a:rPr lang="en-US" dirty="0" smtClean="0"/>
              <a:t>. searching for </a:t>
            </a:r>
            <a:r>
              <a:rPr lang="en-US" dirty="0" err="1" smtClean="0"/>
              <a:t>unIslamic</a:t>
            </a:r>
            <a:r>
              <a:rPr lang="en-US" dirty="0" smtClean="0"/>
              <a:t> concepts, ideas and practices in one’s own subject area</a:t>
            </a:r>
          </a:p>
          <a:p>
            <a:r>
              <a:rPr lang="en-US" dirty="0" smtClean="0"/>
              <a:t>e. Identifying Islamic  perspectives alternatives to secularized aspects of one’s subject area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50170447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The IIE’s Tasks and Targets </a:t>
            </a:r>
            <a:r>
              <a:rPr lang="en-US" b="1" dirty="0" smtClean="0"/>
              <a:t>(B)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2. Cascading </a:t>
            </a:r>
            <a:r>
              <a:rPr lang="en-US" dirty="0" smtClean="0"/>
              <a:t>Workshop Learning </a:t>
            </a:r>
            <a:r>
              <a:rPr lang="en-US" dirty="0"/>
              <a:t>Experiences to colleagues</a:t>
            </a:r>
          </a:p>
          <a:p>
            <a:r>
              <a:rPr lang="en-US" dirty="0"/>
              <a:t>3. Identifying potential or accomplished </a:t>
            </a:r>
            <a:r>
              <a:rPr lang="en-US" dirty="0" smtClean="0"/>
              <a:t>authors and encouraging them to author </a:t>
            </a:r>
            <a:r>
              <a:rPr lang="en-US" dirty="0" err="1" smtClean="0"/>
              <a:t>IoK</a:t>
            </a:r>
            <a:r>
              <a:rPr lang="en-US" dirty="0" smtClean="0"/>
              <a:t>-based books</a:t>
            </a:r>
            <a:endParaRPr lang="en-US" dirty="0"/>
          </a:p>
          <a:p>
            <a:r>
              <a:rPr lang="en-US" dirty="0"/>
              <a:t>4. </a:t>
            </a:r>
            <a:r>
              <a:rPr lang="en-US" dirty="0" smtClean="0"/>
              <a:t>Playing leadership and mentoring roles in </a:t>
            </a:r>
            <a:r>
              <a:rPr lang="en-US" dirty="0"/>
              <a:t>Islamic </a:t>
            </a:r>
            <a:r>
              <a:rPr lang="en-US" dirty="0" smtClean="0"/>
              <a:t>Activities</a:t>
            </a:r>
          </a:p>
          <a:p>
            <a:r>
              <a:rPr lang="en-US" dirty="0" smtClean="0"/>
              <a:t>5. Participating and encouraging others to participate in IIIT activities </a:t>
            </a:r>
          </a:p>
          <a:p>
            <a:r>
              <a:rPr lang="en-US" dirty="0" smtClean="0"/>
              <a:t>6. Serving as links between colleagues and IIIT Officials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114489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 (A)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n-GB" dirty="0"/>
              <a:t>Islam conceives the teacher as an </a:t>
            </a:r>
            <a:r>
              <a:rPr lang="en-GB" dirty="0" smtClean="0"/>
              <a:t>integrated educator </a:t>
            </a:r>
            <a:r>
              <a:rPr lang="en-GB" dirty="0"/>
              <a:t>and not merely an implementer of </a:t>
            </a:r>
            <a:r>
              <a:rPr lang="en-GB" dirty="0" smtClean="0"/>
              <a:t>the official  </a:t>
            </a:r>
            <a:r>
              <a:rPr lang="en-GB" dirty="0"/>
              <a:t>curriculum. The </a:t>
            </a:r>
            <a:r>
              <a:rPr lang="en-GB" dirty="0" smtClean="0"/>
              <a:t>Integrated </a:t>
            </a:r>
            <a:r>
              <a:rPr lang="en-GB" dirty="0" smtClean="0"/>
              <a:t>Educator should </a:t>
            </a:r>
            <a:r>
              <a:rPr lang="en-GB" dirty="0" smtClean="0"/>
              <a:t>continuously improve his/her competences and Islamic attributes to turnout integrated students. The IE should </a:t>
            </a:r>
            <a:r>
              <a:rPr lang="en-GB" dirty="0"/>
              <a:t>contribute </a:t>
            </a:r>
            <a:r>
              <a:rPr lang="en-GB" dirty="0" smtClean="0"/>
              <a:t>new  </a:t>
            </a:r>
            <a:r>
              <a:rPr lang="en-GB" dirty="0" err="1" smtClean="0"/>
              <a:t>IoK</a:t>
            </a:r>
            <a:r>
              <a:rPr lang="en-GB" dirty="0" smtClean="0"/>
              <a:t>-based knowledge </a:t>
            </a:r>
            <a:r>
              <a:rPr lang="en-GB" dirty="0"/>
              <a:t>each time he ventures into the classroom. The quality of his preparation will enable him accomplish this goal.  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813184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 (B)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n-GB" dirty="0"/>
              <a:t>We should begin to look at teacher education as a holistic enterprise involving the </a:t>
            </a:r>
            <a:r>
              <a:rPr lang="en-GB" dirty="0" smtClean="0"/>
              <a:t>production of  </a:t>
            </a:r>
            <a:r>
              <a:rPr lang="en-GB" dirty="0" smtClean="0"/>
              <a:t>complete</a:t>
            </a:r>
            <a:r>
              <a:rPr lang="en-GB" dirty="0" smtClean="0"/>
              <a:t> educators </a:t>
            </a:r>
            <a:r>
              <a:rPr lang="en-GB" dirty="0" smtClean="0"/>
              <a:t>whose </a:t>
            </a:r>
            <a:r>
              <a:rPr lang="en-GB" dirty="0"/>
              <a:t>competences combine Islamic </a:t>
            </a:r>
            <a:r>
              <a:rPr lang="en-GB" dirty="0" smtClean="0"/>
              <a:t> </a:t>
            </a:r>
            <a:r>
              <a:rPr lang="en-GB" dirty="0"/>
              <a:t>values and the positive dimensions of the western philosophy of education. </a:t>
            </a:r>
            <a:r>
              <a:rPr lang="en-GB" dirty="0" smtClean="0"/>
              <a:t>Educators as highly professional teachers, and mentors are </a:t>
            </a:r>
            <a:r>
              <a:rPr lang="en-GB" dirty="0"/>
              <a:t>capable of </a:t>
            </a:r>
            <a:r>
              <a:rPr lang="en-GB" dirty="0" smtClean="0"/>
              <a:t>utilising rich Islamic resources that </a:t>
            </a:r>
            <a:r>
              <a:rPr lang="en-GB" dirty="0"/>
              <a:t>will create a complete Islamic </a:t>
            </a:r>
            <a:r>
              <a:rPr lang="en-GB" dirty="0" smtClean="0"/>
              <a:t>framework that </a:t>
            </a:r>
            <a:r>
              <a:rPr lang="en-GB" dirty="0"/>
              <a:t>should address the needs of learners of today and of the future.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432437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END OF PRESENTATION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en-US" b="1" dirty="0" smtClean="0"/>
              <a:t>Thank You</a:t>
            </a:r>
          </a:p>
          <a:p>
            <a:pPr algn="ctr"/>
            <a:endParaRPr lang="en-US" b="1" dirty="0"/>
          </a:p>
          <a:p>
            <a:pPr algn="ctr"/>
            <a:r>
              <a:rPr lang="en-US" b="1" dirty="0" err="1" smtClean="0"/>
              <a:t>Jazakumullahu</a:t>
            </a:r>
            <a:r>
              <a:rPr lang="en-US" b="1" dirty="0" smtClean="0"/>
              <a:t> </a:t>
            </a:r>
            <a:r>
              <a:rPr lang="en-US" b="1" dirty="0" err="1" smtClean="0"/>
              <a:t>khayran</a:t>
            </a:r>
            <a:endParaRPr lang="en-US" b="1" dirty="0" smtClean="0"/>
          </a:p>
          <a:p>
            <a:pPr algn="ctr"/>
            <a:r>
              <a:rPr lang="en-US" b="1" dirty="0" smtClean="0"/>
              <a:t>Was-</a:t>
            </a:r>
            <a:r>
              <a:rPr lang="en-US" b="1" dirty="0" err="1" smtClean="0"/>
              <a:t>Salamu</a:t>
            </a:r>
            <a:r>
              <a:rPr lang="en-US" b="1" dirty="0" smtClean="0"/>
              <a:t> </a:t>
            </a:r>
            <a:r>
              <a:rPr lang="en-US" b="1" dirty="0" err="1" smtClean="0"/>
              <a:t>alaykum</a:t>
            </a:r>
            <a:r>
              <a:rPr lang="en-US" b="1" dirty="0" smtClean="0"/>
              <a:t> </a:t>
            </a:r>
            <a:r>
              <a:rPr lang="en-US" b="1" dirty="0" err="1" smtClean="0"/>
              <a:t>wa</a:t>
            </a:r>
            <a:r>
              <a:rPr lang="en-US" b="1" dirty="0" smtClean="0"/>
              <a:t> </a:t>
            </a:r>
            <a:r>
              <a:rPr lang="en-US" b="1" dirty="0" err="1" smtClean="0"/>
              <a:t>rahmatullah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5262303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655" y="1070610"/>
            <a:ext cx="6798945" cy="3425190"/>
          </a:xfrm>
        </p:spPr>
        <p:txBody>
          <a:bodyPr>
            <a:normAutofit fontScale="90000"/>
          </a:bodyPr>
          <a:lstStyle/>
          <a:p>
            <a:r>
              <a:rPr lang="en-US" altLang="en-GB" sz="3300" b="1" dirty="0" smtClean="0">
                <a:sym typeface="+mn-ea"/>
              </a:rPr>
              <a:t>PROFILE OF INTEGRATED EDUCATORS </a:t>
            </a:r>
            <a:r>
              <a:rPr lang="en-US" altLang="en-GB" sz="4890" b="1" dirty="0" smtClean="0">
                <a:sym typeface="+mn-ea"/>
              </a:rPr>
              <a:t/>
            </a:r>
            <a:br>
              <a:rPr lang="en-US" altLang="en-GB" sz="4890" b="1" dirty="0" smtClean="0">
                <a:sym typeface="+mn-ea"/>
              </a:rPr>
            </a:br>
            <a:r>
              <a:rPr lang="en-US" altLang="en-GB" sz="4890" b="1" dirty="0" smtClean="0">
                <a:sym typeface="+mn-ea"/>
              </a:rPr>
              <a:t/>
            </a:r>
            <a:br>
              <a:rPr lang="en-US" altLang="en-GB" sz="4890" b="1" dirty="0" smtClean="0">
                <a:sym typeface="+mn-ea"/>
              </a:rPr>
            </a:br>
            <a:r>
              <a:rPr lang="en-US" altLang="en-GB" sz="4890" b="1" dirty="0" smtClean="0">
                <a:solidFill>
                  <a:schemeClr val="accent2">
                    <a:lumMod val="75000"/>
                  </a:schemeClr>
                </a:solidFill>
                <a:sym typeface="+mn-ea"/>
              </a:rPr>
              <a:t>MT4I</a:t>
            </a:r>
            <a:r>
              <a:rPr lang="en-GB" sz="3110" b="1" dirty="0"/>
              <a:t/>
            </a:r>
            <a:br>
              <a:rPr lang="en-GB" sz="3110" b="1" dirty="0"/>
            </a:br>
            <a:r>
              <a:rPr lang="en-GB" sz="3110" b="1" dirty="0"/>
              <a:t/>
            </a:r>
            <a:br>
              <a:rPr lang="en-GB" sz="3110" b="1" dirty="0"/>
            </a:br>
            <a:endParaRPr lang="en-US" sz="311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76655" y="3422650"/>
            <a:ext cx="6798945" cy="251206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GB" dirty="0"/>
          </a:p>
          <a:p>
            <a:pPr marL="0" indent="0" algn="ctr">
              <a:buNone/>
            </a:pPr>
            <a:endParaRPr lang="en-GB" sz="3860" b="1" dirty="0"/>
          </a:p>
          <a:p>
            <a:pPr marL="0" indent="0" algn="ctr">
              <a:buNone/>
            </a:pPr>
            <a:r>
              <a:rPr lang="en-US" altLang="en-GB" sz="3860" b="1" dirty="0"/>
              <a:t>ISMAIL A. MUSA</a:t>
            </a:r>
          </a:p>
          <a:p>
            <a:pPr marL="0" indent="0" algn="ctr">
              <a:buNone/>
            </a:pPr>
            <a:endParaRPr lang="en-GB" dirty="0"/>
          </a:p>
          <a:p>
            <a:pPr marL="0" indent="0" algn="ctr"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 Synopsis of Presentation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548765"/>
            <a:ext cx="8001000" cy="4577715"/>
          </a:xfrm>
        </p:spPr>
        <p:txBody>
          <a:bodyPr>
            <a:normAutofit lnSpcReduction="10000"/>
          </a:bodyPr>
          <a:lstStyle/>
          <a:p>
            <a:pPr marL="457200" indent="-457200" algn="just">
              <a:buFont typeface="Wingdings" panose="05000000000000000000" pitchFamily="2" charset="2"/>
              <a:buAutoNum type="arabicPeriod"/>
            </a:pPr>
            <a:r>
              <a:rPr lang="en-US" sz="2800" dirty="0"/>
              <a:t>This discussion </a:t>
            </a:r>
            <a:r>
              <a:rPr lang="en-US" sz="2800" dirty="0">
                <a:solidFill>
                  <a:srgbClr val="FF0000"/>
                </a:solidFill>
              </a:rPr>
              <a:t>introduces</a:t>
            </a:r>
            <a:r>
              <a:rPr lang="en-US" sz="2800" dirty="0">
                <a:solidFill>
                  <a:schemeClr val="tx1"/>
                </a:solidFill>
              </a:rPr>
              <a:t> participants to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/>
              <a:t>the </a:t>
            </a:r>
            <a:r>
              <a:rPr lang="en-US" sz="2800" dirty="0" smtClean="0"/>
              <a:t>knowledge, skills, attitudes and competencies required to function as </a:t>
            </a:r>
            <a:r>
              <a:rPr lang="en-US" sz="2800" b="1" dirty="0" smtClean="0"/>
              <a:t>Initial Integrated Educators</a:t>
            </a:r>
            <a:r>
              <a:rPr lang="en-US" sz="2800" dirty="0" smtClean="0"/>
              <a:t>  (</a:t>
            </a:r>
            <a:r>
              <a:rPr lang="en-US" sz="2800" b="1" dirty="0" smtClean="0"/>
              <a:t>IIEs</a:t>
            </a:r>
            <a:r>
              <a:rPr lang="en-US" sz="2800" dirty="0" smtClean="0"/>
              <a:t>)</a:t>
            </a:r>
            <a:endParaRPr lang="en-US" sz="2800" dirty="0"/>
          </a:p>
          <a:p>
            <a:pPr marL="457200" indent="-457200" algn="just">
              <a:buAutoNum type="arabicPeriod"/>
            </a:pPr>
            <a:endParaRPr lang="en-US" sz="2800" dirty="0"/>
          </a:p>
          <a:p>
            <a:pPr marL="457200" indent="-457200" algn="just">
              <a:buFont typeface="Wingdings" panose="05000000000000000000" pitchFamily="2" charset="2"/>
              <a:buAutoNum type="arabicPeriod"/>
            </a:pPr>
            <a:r>
              <a:rPr lang="en-US" sz="2800" dirty="0" smtClean="0"/>
              <a:t>Through </a:t>
            </a:r>
            <a:r>
              <a:rPr lang="en-US" sz="2800" dirty="0"/>
              <a:t>this interaction,  participants should be able  to </a:t>
            </a:r>
            <a:r>
              <a:rPr lang="en-US" sz="2800" dirty="0">
                <a:solidFill>
                  <a:srgbClr val="FF0000"/>
                </a:solidFill>
              </a:rPr>
              <a:t>identify</a:t>
            </a:r>
            <a:r>
              <a:rPr lang="en-US" sz="2800" dirty="0"/>
              <a:t> their </a:t>
            </a:r>
            <a:r>
              <a:rPr lang="en-US" sz="2800" b="1" dirty="0" smtClean="0"/>
              <a:t>roles and responsibilities </a:t>
            </a:r>
            <a:r>
              <a:rPr lang="en-US" sz="2800" dirty="0" smtClean="0"/>
              <a:t>as  </a:t>
            </a:r>
            <a:r>
              <a:rPr lang="en-US" sz="2800" b="1" dirty="0" smtClean="0"/>
              <a:t>IIEs</a:t>
            </a:r>
            <a:r>
              <a:rPr lang="en-US" sz="2800" dirty="0" smtClean="0"/>
              <a:t> in the </a:t>
            </a:r>
            <a:r>
              <a:rPr lang="en-US" sz="2800" dirty="0" err="1"/>
              <a:t>IoK</a:t>
            </a:r>
            <a:r>
              <a:rPr lang="en-US" sz="2800" dirty="0"/>
              <a:t> </a:t>
            </a:r>
            <a:r>
              <a:rPr lang="en-US" sz="2800" dirty="0" smtClean="0"/>
              <a:t>project.</a:t>
            </a:r>
          </a:p>
          <a:p>
            <a:pPr marL="457200" indent="-457200" algn="just">
              <a:buFont typeface="Wingdings" panose="05000000000000000000" pitchFamily="2" charset="2"/>
              <a:buAutoNum type="arabicPeriod"/>
            </a:pPr>
            <a:r>
              <a:rPr lang="en-US" sz="2800" dirty="0"/>
              <a:t>It </a:t>
            </a:r>
            <a:r>
              <a:rPr lang="en-US" sz="2800" dirty="0">
                <a:solidFill>
                  <a:srgbClr val="FF0000"/>
                </a:solidFill>
              </a:rPr>
              <a:t>highlights</a:t>
            </a:r>
            <a:r>
              <a:rPr lang="en-US" sz="2800" dirty="0"/>
              <a:t> </a:t>
            </a:r>
            <a:r>
              <a:rPr lang="en-US" sz="2800" dirty="0" smtClean="0"/>
              <a:t>some post-workshop tasks for the</a:t>
            </a:r>
            <a:r>
              <a:rPr lang="en-US" sz="2800" b="1" dirty="0" smtClean="0"/>
              <a:t> </a:t>
            </a:r>
            <a:r>
              <a:rPr lang="en-US" sz="2800" b="1" dirty="0"/>
              <a:t>IIEs and IEs</a:t>
            </a:r>
            <a:r>
              <a:rPr lang="en-US" dirty="0"/>
              <a:t>.</a:t>
            </a:r>
          </a:p>
          <a:p>
            <a:pPr marL="457200" indent="-457200" algn="just">
              <a:buFont typeface="Wingdings" panose="05000000000000000000" pitchFamily="2" charset="2"/>
              <a:buAutoNum type="arabicPeriod"/>
            </a:pPr>
            <a:endParaRPr lang="en-US" dirty="0"/>
          </a:p>
          <a:p>
            <a:pPr marL="457200" indent="-457200" algn="just">
              <a:buFont typeface="Wingdings" panose="05000000000000000000" pitchFamily="2" charset="2"/>
              <a:buAutoNum type="arabicPeriod"/>
            </a:pP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GB" dirty="0"/>
              <a:t>Questions to Be Addressed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 algn="ctr">
              <a:buNone/>
            </a:pPr>
            <a:endParaRPr lang="en-US" dirty="0"/>
          </a:p>
          <a:p>
            <a:pPr marL="457200" indent="-457200" algn="just">
              <a:buAutoNum type="arabicPeriod"/>
            </a:pPr>
            <a:r>
              <a:rPr lang="en-US" sz="4500" dirty="0" smtClean="0"/>
              <a:t>Why </a:t>
            </a:r>
            <a:r>
              <a:rPr lang="en-US" sz="4500" dirty="0" err="1" smtClean="0"/>
              <a:t>emphasise</a:t>
            </a:r>
            <a:r>
              <a:rPr lang="en-US" sz="4500" dirty="0" smtClean="0"/>
              <a:t> an </a:t>
            </a:r>
            <a:r>
              <a:rPr lang="en-US" sz="4500" b="1" dirty="0" smtClean="0"/>
              <a:t>Integrated Educator and not an Integrated Teacher</a:t>
            </a:r>
            <a:r>
              <a:rPr lang="en-US" sz="4500" dirty="0" smtClean="0"/>
              <a:t>? </a:t>
            </a:r>
          </a:p>
          <a:p>
            <a:pPr marL="457200" indent="-457200" algn="just">
              <a:buAutoNum type="arabicPeriod"/>
            </a:pPr>
            <a:endParaRPr lang="en-US" sz="4500" dirty="0" smtClean="0"/>
          </a:p>
          <a:p>
            <a:pPr marL="0" indent="0" algn="just">
              <a:buNone/>
            </a:pPr>
            <a:r>
              <a:rPr lang="en-US" sz="4500" dirty="0" smtClean="0">
                <a:sym typeface="+mn-ea"/>
              </a:rPr>
              <a:t>2</a:t>
            </a:r>
            <a:r>
              <a:rPr lang="en-US" sz="4500" dirty="0">
                <a:sym typeface="+mn-ea"/>
              </a:rPr>
              <a:t>.</a:t>
            </a:r>
            <a:r>
              <a:rPr lang="en-US" sz="4500" dirty="0"/>
              <a:t> What </a:t>
            </a:r>
            <a:r>
              <a:rPr lang="en-US" sz="4500" dirty="0" smtClean="0"/>
              <a:t>Are</a:t>
            </a:r>
            <a:r>
              <a:rPr lang="en-US" sz="4500" dirty="0" smtClean="0"/>
              <a:t> </a:t>
            </a:r>
            <a:r>
              <a:rPr lang="en-US" sz="4500" dirty="0" smtClean="0"/>
              <a:t>the </a:t>
            </a:r>
            <a:r>
              <a:rPr lang="en-US" sz="4500" b="1" dirty="0" smtClean="0"/>
              <a:t>Attributes </a:t>
            </a:r>
            <a:r>
              <a:rPr lang="en-US" sz="4500" b="1" dirty="0" smtClean="0"/>
              <a:t>a</a:t>
            </a:r>
            <a:r>
              <a:rPr lang="en-US" sz="4500" dirty="0" smtClean="0"/>
              <a:t>n </a:t>
            </a:r>
            <a:r>
              <a:rPr lang="en-US" sz="4500" b="1" dirty="0" smtClean="0"/>
              <a:t>Integrated Educator</a:t>
            </a:r>
            <a:r>
              <a:rPr lang="en-US" sz="4500" dirty="0" smtClean="0"/>
              <a:t>?</a:t>
            </a:r>
          </a:p>
          <a:p>
            <a:pPr marL="0" indent="0" algn="just">
              <a:buNone/>
            </a:pPr>
            <a:r>
              <a:rPr lang="en-US" sz="4500" dirty="0" smtClean="0"/>
              <a:t>3</a:t>
            </a:r>
            <a:r>
              <a:rPr lang="en-US" sz="4500" dirty="0"/>
              <a:t>. What Are the </a:t>
            </a:r>
            <a:r>
              <a:rPr lang="en-US" sz="4500" dirty="0" smtClean="0"/>
              <a:t>Tasks </a:t>
            </a:r>
            <a:r>
              <a:rPr lang="en-US" sz="4500" dirty="0" smtClean="0"/>
              <a:t>before MUTAN members as </a:t>
            </a:r>
            <a:r>
              <a:rPr lang="en-US" sz="4500" b="1" dirty="0"/>
              <a:t>Integrated </a:t>
            </a:r>
            <a:r>
              <a:rPr lang="en-US" sz="4500" b="1" dirty="0" smtClean="0"/>
              <a:t>Educators</a:t>
            </a:r>
            <a:r>
              <a:rPr lang="en-US" sz="4500" dirty="0" smtClean="0"/>
              <a:t>?</a:t>
            </a:r>
            <a:r>
              <a:rPr lang="en-US" sz="4500" b="1" dirty="0" smtClean="0"/>
              <a:t> </a:t>
            </a:r>
            <a:r>
              <a:rPr lang="en-US" sz="4500" dirty="0" smtClean="0"/>
              <a:t> </a:t>
            </a:r>
            <a:endParaRPr lang="en-US" sz="4500" dirty="0"/>
          </a:p>
          <a:p>
            <a:pPr marL="0" indent="0" algn="just">
              <a:buNone/>
            </a:pPr>
            <a:endParaRPr lang="en-US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sym typeface="+mn-ea"/>
              </a:rPr>
              <a:t/>
            </a:r>
            <a:br>
              <a:rPr lang="en-US" b="1" dirty="0" smtClean="0">
                <a:sym typeface="+mn-ea"/>
              </a:rPr>
            </a:br>
            <a:r>
              <a:rPr lang="en-US" b="1" dirty="0" smtClean="0">
                <a:sym typeface="+mn-ea"/>
              </a:rPr>
              <a:t>A</a:t>
            </a:r>
            <a:r>
              <a:rPr lang="en-US" b="1" dirty="0">
                <a:sym typeface="+mn-ea"/>
              </a:rPr>
              <a:t>. </a:t>
            </a:r>
            <a:r>
              <a:rPr lang="en-US" b="1" dirty="0"/>
              <a:t>Integrated Educator </a:t>
            </a:r>
            <a:r>
              <a:rPr lang="en-US" b="1" dirty="0" smtClean="0"/>
              <a:t>versus </a:t>
            </a:r>
            <a:r>
              <a:rPr lang="en-US" b="1" dirty="0"/>
              <a:t>Integrated Teacher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7500"/>
          </a:bodyPr>
          <a:lstStyle/>
          <a:p>
            <a:pPr marL="0" indent="0">
              <a:buNone/>
            </a:pPr>
            <a:r>
              <a:rPr lang="en-US" dirty="0" smtClean="0"/>
              <a:t> People use </a:t>
            </a:r>
            <a:r>
              <a:rPr lang="en-US" dirty="0" smtClean="0"/>
              <a:t>‘</a:t>
            </a:r>
            <a:r>
              <a:rPr lang="en-US" i="1" dirty="0" smtClean="0"/>
              <a:t>teacher’</a:t>
            </a:r>
            <a:r>
              <a:rPr lang="en-US" dirty="0" smtClean="0"/>
              <a:t> </a:t>
            </a:r>
            <a:r>
              <a:rPr lang="en-US" dirty="0"/>
              <a:t>and </a:t>
            </a:r>
            <a:r>
              <a:rPr lang="en-US" dirty="0" smtClean="0"/>
              <a:t>‘</a:t>
            </a:r>
            <a:r>
              <a:rPr lang="en-US" i="1" dirty="0" smtClean="0"/>
              <a:t>educator</a:t>
            </a:r>
            <a:r>
              <a:rPr lang="en-US" dirty="0" smtClean="0"/>
              <a:t>’ </a:t>
            </a:r>
            <a:r>
              <a:rPr lang="en-US" dirty="0" smtClean="0"/>
              <a:t>are </a:t>
            </a:r>
            <a:r>
              <a:rPr lang="en-US" dirty="0" smtClean="0"/>
              <a:t>interchangeably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The Semantics: </a:t>
            </a:r>
          </a:p>
          <a:p>
            <a:pPr marL="0" indent="0">
              <a:buNone/>
            </a:pPr>
            <a:r>
              <a:rPr lang="en-US" dirty="0" smtClean="0"/>
              <a:t>A teacher: </a:t>
            </a:r>
            <a:r>
              <a:rPr lang="en-US" b="1" dirty="0" smtClean="0"/>
              <a:t>“one that teaches especially :one whose occupation is to instruct”</a:t>
            </a:r>
            <a:r>
              <a:rPr lang="en-US" dirty="0" smtClean="0"/>
              <a:t> </a:t>
            </a:r>
          </a:p>
          <a:p>
            <a:pPr marL="0" indent="0">
              <a:buNone/>
            </a:pPr>
            <a:r>
              <a:rPr lang="en-US" dirty="0" smtClean="0"/>
              <a:t>An educator: </a:t>
            </a:r>
            <a:r>
              <a:rPr lang="en-US" b="1" dirty="0" smtClean="0"/>
              <a:t>“a person who gives intellectual, moral and social instructions”</a:t>
            </a:r>
            <a:endParaRPr lang="en-US" b="1" dirty="0"/>
          </a:p>
          <a:p>
            <a:pPr marL="0" indent="0">
              <a:buNone/>
            </a:pPr>
            <a:r>
              <a:rPr lang="en-US" b="1" dirty="0" smtClean="0">
                <a:solidFill>
                  <a:srgbClr val="FF0000"/>
                </a:solidFill>
              </a:rPr>
              <a:t>ARE </a:t>
            </a:r>
            <a:r>
              <a:rPr lang="en-US" b="1" dirty="0" smtClean="0">
                <a:solidFill>
                  <a:srgbClr val="FF0000"/>
                </a:solidFill>
              </a:rPr>
              <a:t>YOU A TEACHER OR AN </a:t>
            </a:r>
            <a:r>
              <a:rPr lang="en-US" b="1" dirty="0" smtClean="0">
                <a:solidFill>
                  <a:srgbClr val="FF0000"/>
                </a:solidFill>
              </a:rPr>
              <a:t>EDUCATOR?</a:t>
            </a:r>
            <a:endParaRPr lang="en-US" b="1" dirty="0">
              <a:solidFill>
                <a:srgbClr val="FF0000"/>
              </a:solidFill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Main Differences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Teachers assist learners to master facts to pass examinations but educators seek to create deep </a:t>
            </a:r>
            <a:r>
              <a:rPr lang="en-US" b="1" dirty="0" smtClean="0"/>
              <a:t>insights that lasts for the rest of a student’s life </a:t>
            </a:r>
            <a:r>
              <a:rPr lang="en-US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(Educators are </a:t>
            </a:r>
            <a:r>
              <a:rPr lang="en-US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akin to </a:t>
            </a:r>
            <a:r>
              <a:rPr lang="en-US" b="1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Quranic</a:t>
            </a:r>
            <a:r>
              <a:rPr lang="en-US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r>
              <a:rPr lang="en-US" b="1" i="1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Ulul-Albab</a:t>
            </a:r>
            <a:r>
              <a:rPr lang="en-US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)</a:t>
            </a:r>
          </a:p>
          <a:p>
            <a:pPr algn="just"/>
            <a:r>
              <a:rPr lang="en-US" dirty="0" smtClean="0"/>
              <a:t>While teachers concentrate on </a:t>
            </a:r>
            <a:r>
              <a:rPr lang="en-US" dirty="0" smtClean="0"/>
              <a:t>implementing  </a:t>
            </a:r>
            <a:r>
              <a:rPr lang="en-US" dirty="0" smtClean="0"/>
              <a:t>curriculum stipulations educators </a:t>
            </a:r>
            <a:r>
              <a:rPr lang="en-US" b="1" dirty="0" smtClean="0"/>
              <a:t>add value orientation</a:t>
            </a:r>
            <a:r>
              <a:rPr lang="en-US" dirty="0" smtClean="0"/>
              <a:t> to their mandate to enable learners excel morally and socially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13204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Who is </a:t>
            </a:r>
            <a:r>
              <a:rPr lang="en-US" b="1" dirty="0"/>
              <a:t>a</a:t>
            </a:r>
            <a:r>
              <a:rPr lang="en-US" dirty="0"/>
              <a:t>n </a:t>
            </a:r>
            <a:r>
              <a:rPr lang="en-US" b="1" dirty="0"/>
              <a:t>Integrated Educator</a:t>
            </a:r>
            <a:r>
              <a:rPr lang="en-US" dirty="0" smtClean="0"/>
              <a:t>? (A)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Some Major </a:t>
            </a:r>
            <a:r>
              <a:rPr lang="en-US" b="1" dirty="0" smtClean="0">
                <a:latin typeface="Jokerman" panose="04090605060D06020702" pitchFamily="82" charset="0"/>
              </a:rPr>
              <a:t>Problems</a:t>
            </a:r>
          </a:p>
          <a:p>
            <a:pPr marL="457200" indent="-457200">
              <a:buFont typeface="+mj-lt"/>
              <a:buAutoNum type="arabicPeriod"/>
            </a:pPr>
            <a:r>
              <a:rPr lang="en-US" b="1" dirty="0" smtClean="0"/>
              <a:t> </a:t>
            </a:r>
            <a:r>
              <a:rPr lang="en-US" b="1" dirty="0" smtClean="0">
                <a:solidFill>
                  <a:srgbClr val="C00000"/>
                </a:solidFill>
              </a:rPr>
              <a:t>We are trained as secular teachers</a:t>
            </a:r>
          </a:p>
          <a:p>
            <a:pPr marL="457200" indent="-457200">
              <a:buFont typeface="+mj-lt"/>
              <a:buAutoNum type="arabicPeriod"/>
            </a:pPr>
            <a:r>
              <a:rPr lang="en-US" b="1" dirty="0" smtClean="0">
                <a:solidFill>
                  <a:srgbClr val="C00000"/>
                </a:solidFill>
              </a:rPr>
              <a:t>The </a:t>
            </a:r>
            <a:r>
              <a:rPr lang="en-US" b="1" dirty="0" smtClean="0">
                <a:solidFill>
                  <a:srgbClr val="C00000"/>
                </a:solidFill>
              </a:rPr>
              <a:t>Curriculum in use today is </a:t>
            </a:r>
            <a:r>
              <a:rPr lang="en-US" b="1" dirty="0" smtClean="0">
                <a:solidFill>
                  <a:srgbClr val="C00000"/>
                </a:solidFill>
              </a:rPr>
              <a:t>not integrated</a:t>
            </a:r>
          </a:p>
          <a:p>
            <a:pPr marL="457200" indent="-457200">
              <a:buFont typeface="+mj-lt"/>
              <a:buAutoNum type="arabicPeriod"/>
            </a:pPr>
            <a:r>
              <a:rPr lang="en-US" b="1" dirty="0" smtClean="0">
                <a:solidFill>
                  <a:srgbClr val="C00000"/>
                </a:solidFill>
              </a:rPr>
              <a:t>We </a:t>
            </a:r>
            <a:r>
              <a:rPr lang="en-US" b="1" dirty="0" smtClean="0">
                <a:solidFill>
                  <a:srgbClr val="C00000"/>
                </a:solidFill>
              </a:rPr>
              <a:t>do not </a:t>
            </a:r>
            <a:r>
              <a:rPr lang="en-US" b="1" dirty="0" smtClean="0">
                <a:solidFill>
                  <a:srgbClr val="C00000"/>
                </a:solidFill>
              </a:rPr>
              <a:t>use integrated textbooks (They are not available)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WE ARE UNAWARE OF THE </a:t>
            </a:r>
            <a:r>
              <a:rPr lang="en-US" b="1" dirty="0" smtClean="0">
                <a:solidFill>
                  <a:srgbClr val="FF0000"/>
                </a:solidFill>
              </a:rPr>
              <a:t>IMPLICATIONS OF 1-3 above</a:t>
            </a:r>
            <a:endParaRPr lang="en-US" dirty="0">
              <a:solidFill>
                <a:srgbClr val="FF0000"/>
              </a:solidFill>
            </a:endParaRPr>
          </a:p>
          <a:p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Who is a</a:t>
            </a:r>
            <a:r>
              <a:rPr lang="en-US" dirty="0"/>
              <a:t>n </a:t>
            </a:r>
            <a:r>
              <a:rPr lang="en-US" b="1" dirty="0"/>
              <a:t>Integrated Educator</a:t>
            </a:r>
            <a:r>
              <a:rPr lang="en-US" dirty="0"/>
              <a:t>? </a:t>
            </a:r>
            <a:r>
              <a:rPr lang="en-US" dirty="0" smtClean="0"/>
              <a:t>(B)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en-US" sz="3200" dirty="0" smtClean="0"/>
              <a:t>The </a:t>
            </a:r>
            <a:r>
              <a:rPr lang="en-US" sz="3200" b="1" dirty="0" smtClean="0"/>
              <a:t>Integrated Educator is a professional who is conscious of the gaps in his training, job requirements,  performance indices etc. and takes strategic steps to fill the gaps in conformity  with Allah’s </a:t>
            </a:r>
            <a:r>
              <a:rPr lang="en-US" sz="3200" b="1" dirty="0" smtClean="0"/>
              <a:t>guidance (Musa, 2024)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9407635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Profile of an Integrated </a:t>
            </a:r>
            <a:r>
              <a:rPr lang="en-US" b="1" dirty="0" smtClean="0"/>
              <a:t>Educator (IE)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0000" lnSpcReduction="10000"/>
          </a:bodyPr>
          <a:lstStyle/>
          <a:p>
            <a:pPr marL="0" indent="0">
              <a:buNone/>
            </a:pPr>
            <a:r>
              <a:rPr lang="en-US" dirty="0" smtClean="0"/>
              <a:t>A person’s </a:t>
            </a:r>
            <a:r>
              <a:rPr lang="en-US" b="1" dirty="0" smtClean="0"/>
              <a:t>profile</a:t>
            </a:r>
            <a:r>
              <a:rPr lang="en-US" dirty="0" smtClean="0"/>
              <a:t> is not just a </a:t>
            </a:r>
            <a:r>
              <a:rPr lang="en-US" dirty="0"/>
              <a:t>compilation of information </a:t>
            </a:r>
            <a:r>
              <a:rPr lang="en-US" dirty="0" smtClean="0"/>
              <a:t>about the individual’s</a:t>
            </a:r>
            <a:endParaRPr lang="en-US" dirty="0" smtClean="0"/>
          </a:p>
          <a:p>
            <a:r>
              <a:rPr lang="en-US" dirty="0"/>
              <a:t>S</a:t>
            </a:r>
            <a:r>
              <a:rPr lang="en-US" dirty="0" smtClean="0"/>
              <a:t>ocial </a:t>
            </a:r>
            <a:r>
              <a:rPr lang="en-US" dirty="0" smtClean="0"/>
              <a:t>Status</a:t>
            </a:r>
            <a:endParaRPr lang="en-US" dirty="0" smtClean="0"/>
          </a:p>
          <a:p>
            <a:r>
              <a:rPr lang="en-US" dirty="0" smtClean="0"/>
              <a:t>Competences</a:t>
            </a:r>
          </a:p>
          <a:p>
            <a:r>
              <a:rPr lang="en-US" dirty="0" smtClean="0"/>
              <a:t>Skills</a:t>
            </a:r>
          </a:p>
          <a:p>
            <a:r>
              <a:rPr lang="en-US" dirty="0" smtClean="0"/>
              <a:t>Achievements</a:t>
            </a:r>
          </a:p>
          <a:p>
            <a:r>
              <a:rPr lang="en-US" dirty="0"/>
              <a:t>I</a:t>
            </a:r>
            <a:r>
              <a:rPr lang="en-US" dirty="0" smtClean="0"/>
              <a:t>nterests </a:t>
            </a:r>
          </a:p>
          <a:p>
            <a:pPr marL="0" indent="0">
              <a:buNone/>
            </a:pPr>
            <a:r>
              <a:rPr lang="en-US" dirty="0" smtClean="0"/>
              <a:t>but </a:t>
            </a:r>
            <a:r>
              <a:rPr lang="en-US" dirty="0" smtClean="0"/>
              <a:t>also about </a:t>
            </a:r>
            <a:r>
              <a:rPr lang="en-US" b="1" dirty="0" smtClean="0"/>
              <a:t>MORAL/ </a:t>
            </a:r>
            <a:r>
              <a:rPr lang="en-US" b="1" dirty="0" smtClean="0"/>
              <a:t>SPIRITUAL IDENTITY</a:t>
            </a:r>
            <a:r>
              <a:rPr lang="en-US" dirty="0" smtClean="0"/>
              <a:t>. </a:t>
            </a: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ganic">
  <a:themeElements>
    <a:clrScheme name="Organic">
      <a:dk1>
        <a:sysClr val="windowText" lastClr="000000"/>
      </a:dk1>
      <a:lt1>
        <a:sysClr val="window" lastClr="FFFFFF"/>
      </a:lt1>
      <a:dk2>
        <a:srgbClr val="212121"/>
      </a:dk2>
      <a:lt2>
        <a:srgbClr val="DADADA"/>
      </a:lt2>
      <a:accent1>
        <a:srgbClr val="83992A"/>
      </a:accent1>
      <a:accent2>
        <a:srgbClr val="3C9770"/>
      </a:accent2>
      <a:accent3>
        <a:srgbClr val="44709D"/>
      </a:accent3>
      <a:accent4>
        <a:srgbClr val="A23C33"/>
      </a:accent4>
      <a:accent5>
        <a:srgbClr val="D97828"/>
      </a:accent5>
      <a:accent6>
        <a:srgbClr val="DEB340"/>
      </a:accent6>
      <a:hlink>
        <a:srgbClr val="A8BF4D"/>
      </a:hlink>
      <a:folHlink>
        <a:srgbClr val="B4CA80"/>
      </a:folHlink>
    </a:clrScheme>
    <a:fontScheme name="Organic">
      <a:majorFont>
        <a:latin typeface="Garamond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aramond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rganic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10000"/>
              </a:schemeClr>
            </a:gs>
            <a:gs pos="100000">
              <a:schemeClr val="phClr">
                <a:tint val="8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4000"/>
                <a:satMod val="130000"/>
                <a:lumMod val="90000"/>
              </a:schemeClr>
              <a:schemeClr val="phClr">
                <a:tint val="94000"/>
                <a:satMod val="120000"/>
                <a:lumMod val="104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38100" dist="254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88000"/>
                <a:lumMod val="98000"/>
              </a:schemeClr>
            </a:gs>
          </a:gsLst>
          <a:lin ang="5400000" scaled="0"/>
        </a:gradFill>
        <a:blipFill>
          <a:blip xmlns:r="http://schemas.openxmlformats.org/officeDocument/2006/relationships" r:embed="rId2"/>
          <a:stretch>
            <a:fillRect/>
          </a:stretch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Organic</Template>
  <TotalTime>1626</TotalTime>
  <Words>871</Words>
  <Application>Microsoft Office PowerPoint</Application>
  <PresentationFormat>On-screen Show (4:3)</PresentationFormat>
  <Paragraphs>96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3" baseType="lpstr">
      <vt:lpstr>Arial</vt:lpstr>
      <vt:lpstr>Garamond</vt:lpstr>
      <vt:lpstr>Jokerman</vt:lpstr>
      <vt:lpstr>Wingdings</vt:lpstr>
      <vt:lpstr>Organic</vt:lpstr>
      <vt:lpstr>In the Name of Allah, the Beneficent,the Merciful</vt:lpstr>
      <vt:lpstr>PROFILE OF INTEGRATED EDUCATORS   MT4I  </vt:lpstr>
      <vt:lpstr> Synopsis of Presentation </vt:lpstr>
      <vt:lpstr>Questions to Be Addressed</vt:lpstr>
      <vt:lpstr> A. Integrated Educator versus Integrated Teacher </vt:lpstr>
      <vt:lpstr>The Main Differences</vt:lpstr>
      <vt:lpstr>Who is an Integrated Educator? (A)</vt:lpstr>
      <vt:lpstr>Who is an Integrated Educator? (B)</vt:lpstr>
      <vt:lpstr>Profile of an Integrated Educator (IE)</vt:lpstr>
      <vt:lpstr>Our Meaning of Profile</vt:lpstr>
      <vt:lpstr>The IE’s Profile (A)</vt:lpstr>
      <vt:lpstr>The IE’s Profile (B)</vt:lpstr>
      <vt:lpstr>The IE’s Tasks and Targets</vt:lpstr>
      <vt:lpstr>The IIE’s Tasks and Targets (A)</vt:lpstr>
      <vt:lpstr>The IIE’s Tasks and Targets (B)</vt:lpstr>
      <vt:lpstr>Conclusion (A)</vt:lpstr>
      <vt:lpstr>Conclusion (B)</vt:lpstr>
      <vt:lpstr>END OF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DR MUSA</dc:creator>
  <cp:lastModifiedBy>TOSHIBA</cp:lastModifiedBy>
  <cp:revision>83</cp:revision>
  <dcterms:created xsi:type="dcterms:W3CDTF">2021-09-20T09:34:00Z</dcterms:created>
  <dcterms:modified xsi:type="dcterms:W3CDTF">2024-10-14T06:12:54Z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4A08983769E04D3BAF79E01360A274BA</vt:lpwstr>
  </property>
  <property fmtid="{D5CDD505-2E9C-101B-9397-08002B2CF9AE}" pid="3" name="KSOProductBuildVer">
    <vt:lpwstr>1033-11.2.0.11440</vt:lpwstr>
  </property>
</Properties>
</file>