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  <p:sldId id="260" r:id="rId3"/>
    <p:sldId id="262" r:id="rId4"/>
    <p:sldId id="257" r:id="rId5"/>
    <p:sldId id="318" r:id="rId6"/>
    <p:sldId id="351" r:id="rId7"/>
    <p:sldId id="319" r:id="rId8"/>
    <p:sldId id="352" r:id="rId9"/>
    <p:sldId id="350" r:id="rId10"/>
    <p:sldId id="291" r:id="rId11"/>
    <p:sldId id="353" r:id="rId12"/>
    <p:sldId id="354" r:id="rId13"/>
    <p:sldId id="355" r:id="rId14"/>
    <p:sldId id="356" r:id="rId15"/>
    <p:sldId id="360" r:id="rId16"/>
    <p:sldId id="357" r:id="rId17"/>
    <p:sldId id="358" r:id="rId18"/>
    <p:sldId id="3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32" y="44"/>
      </p:cViewPr>
      <p:guideLst>
        <p:guide orient="horz" pos="2160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>
              <a:fillRect/>
            </a:stretch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>
              <a:fillRect/>
            </a:stretch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>
              <a:fillRect/>
            </a:stretch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>
              <a:fillRect/>
            </a:stretch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DCBD86-3C57-4DC5-A0AE-9C6A4767442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41D448-5939-4432-8852-A9155D6324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2145" y="1811655"/>
            <a:ext cx="5308600" cy="353695"/>
          </a:xfrm>
        </p:spPr>
        <p:txBody>
          <a:bodyPr/>
          <a:lstStyle/>
          <a:p>
            <a:r>
              <a:rPr lang="en-US" sz="1800" i="1"/>
              <a:t>In </a:t>
            </a:r>
            <a:r>
              <a:rPr lang="en-US" sz="1400" i="1"/>
              <a:t>the </a:t>
            </a:r>
            <a:r>
              <a:rPr lang="en-US" sz="1800" i="1"/>
              <a:t>Name of Allah, the Beneficent,the Merciful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2145" y="2488565"/>
            <a:ext cx="5308600" cy="2487930"/>
          </a:xfrm>
        </p:spPr>
        <p:txBody>
          <a:bodyPr>
            <a:normAutofit fontScale="30000" lnSpcReduction="20000"/>
          </a:bodyPr>
          <a:lstStyle/>
          <a:p>
            <a:r>
              <a:rPr lang="en-US" dirty="0"/>
              <a:t> </a:t>
            </a:r>
          </a:p>
          <a:p>
            <a:endParaRPr lang="en-US" sz="2800" dirty="0"/>
          </a:p>
          <a:p>
            <a:r>
              <a:rPr lang="en-US" sz="6400" b="1" dirty="0">
                <a:sym typeface="+mn-ea"/>
              </a:rPr>
              <a:t>A </a:t>
            </a:r>
            <a:r>
              <a:rPr lang="en-US" sz="6400" b="1" dirty="0" smtClean="0">
                <a:sym typeface="+mn-ea"/>
              </a:rPr>
              <a:t>ONE-DAY </a:t>
            </a:r>
            <a:r>
              <a:rPr lang="en-US" sz="6400" b="1" dirty="0">
                <a:sym typeface="+mn-ea"/>
              </a:rPr>
              <a:t>WORKSHOP ON INTERACTION INTEGRATION OF </a:t>
            </a:r>
            <a:r>
              <a:rPr lang="en-US" sz="6400" b="1" dirty="0" smtClean="0">
                <a:sym typeface="+mn-ea"/>
              </a:rPr>
              <a:t>KNOWLEDGE </a:t>
            </a:r>
            <a:r>
              <a:rPr lang="en-US" sz="2800" dirty="0" smtClean="0">
                <a:sym typeface="+mn-ea"/>
              </a:rPr>
              <a:t> </a:t>
            </a:r>
            <a:endParaRPr lang="en-US" sz="2800" dirty="0">
              <a:sym typeface="+mn-ea"/>
            </a:endParaRPr>
          </a:p>
          <a:p>
            <a:pPr marL="0" indent="0" algn="just">
              <a:buNone/>
            </a:pPr>
            <a:endParaRPr lang="en-US" altLang="en-GB" sz="2800" b="1" dirty="0">
              <a:sym typeface="+mn-ea"/>
            </a:endParaRPr>
          </a:p>
          <a:p>
            <a:pPr marL="0" indent="0" algn="just">
              <a:buNone/>
            </a:pPr>
            <a:endParaRPr lang="en-US" altLang="en-GB" sz="2800" b="1" dirty="0">
              <a:sym typeface="+mn-ea"/>
            </a:endParaRPr>
          </a:p>
          <a:p>
            <a:pPr marL="0" indent="0" algn="just">
              <a:buNone/>
            </a:pPr>
            <a:r>
              <a:rPr lang="en-US" altLang="en-GB" sz="5335" b="1" dirty="0" smtClean="0">
                <a:sym typeface="+mn-ea"/>
              </a:rPr>
              <a:t>FOR THE LEADERS OF MUTAN IN OSUN STATE</a:t>
            </a:r>
          </a:p>
          <a:p>
            <a:pPr marL="0" indent="0" algn="just">
              <a:buNone/>
            </a:pPr>
            <a:r>
              <a:rPr lang="en-US" altLang="en-GB" sz="5335" b="1" dirty="0" smtClean="0">
                <a:sym typeface="+mn-ea"/>
              </a:rPr>
              <a:t>VENUE</a:t>
            </a:r>
            <a:r>
              <a:rPr lang="en-US" altLang="en-GB" sz="5335" b="1" dirty="0">
                <a:sym typeface="+mn-ea"/>
              </a:rPr>
              <a:t>: </a:t>
            </a:r>
            <a:r>
              <a:rPr lang="en-US" altLang="en-GB" sz="5335" b="1" dirty="0" smtClean="0">
                <a:sym typeface="+mn-ea"/>
              </a:rPr>
              <a:t>HALATRIA HOTEL &amp; TOWERS, OSOGBO</a:t>
            </a:r>
            <a:endParaRPr lang="en-US" sz="5335" b="1" dirty="0">
              <a:sym typeface="+mn-ea"/>
            </a:endParaRPr>
          </a:p>
          <a:p>
            <a:pPr marL="0" indent="0" algn="just">
              <a:buNone/>
            </a:pPr>
            <a:r>
              <a:rPr lang="en-US" sz="5335" b="1" dirty="0" smtClean="0">
                <a:sym typeface="+mn-ea"/>
              </a:rPr>
              <a:t>12th October</a:t>
            </a:r>
            <a:r>
              <a:rPr lang="en-GB" sz="5335" b="1" dirty="0" smtClean="0">
                <a:sym typeface="+mn-ea"/>
              </a:rPr>
              <a:t>, </a:t>
            </a:r>
            <a:r>
              <a:rPr lang="en-GB" sz="5335" b="1" dirty="0">
                <a:sym typeface="+mn-ea"/>
              </a:rPr>
              <a:t>20</a:t>
            </a:r>
            <a:r>
              <a:rPr lang="en-US" sz="5335" b="1" dirty="0" smtClean="0">
                <a:sym typeface="+mn-ea"/>
              </a:rPr>
              <a:t>24</a:t>
            </a:r>
            <a:r>
              <a:rPr lang="en-GB" sz="5335" b="1" dirty="0" smtClean="0">
                <a:sym typeface="+mn-ea"/>
              </a:rPr>
              <a:t>/</a:t>
            </a:r>
            <a:r>
              <a:rPr lang="en-US" sz="5335" b="1" dirty="0">
                <a:sym typeface="+mn-ea"/>
              </a:rPr>
              <a:t>9</a:t>
            </a:r>
            <a:r>
              <a:rPr lang="en-US" altLang="en-GB" sz="5335" b="1" dirty="0" smtClean="0">
                <a:sym typeface="+mn-ea"/>
              </a:rPr>
              <a:t>th Rabi` II</a:t>
            </a:r>
            <a:r>
              <a:rPr lang="en-GB" sz="5335" b="1" dirty="0" smtClean="0">
                <a:sym typeface="+mn-ea"/>
              </a:rPr>
              <a:t>, 144</a:t>
            </a:r>
            <a:r>
              <a:rPr lang="en-US" sz="5335" b="1" dirty="0">
                <a:sym typeface="+mn-ea"/>
              </a:rPr>
              <a:t>6</a:t>
            </a:r>
            <a:endParaRPr lang="en-US" sz="5335" dirty="0"/>
          </a:p>
          <a:p>
            <a:endParaRPr lang="en-US" sz="533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ym typeface="+mn-ea"/>
              </a:rPr>
              <a:t>Our Meaning of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ym typeface="+mn-ea"/>
              </a:rPr>
              <a:t>Profiles here means attributes and characteristics an Integrated Educator must possess especially the </a:t>
            </a:r>
            <a:r>
              <a:rPr lang="en-US" dirty="0" smtClean="0">
                <a:sym typeface="+mn-ea"/>
              </a:rPr>
              <a:t>Islamic moral </a:t>
            </a:r>
            <a:r>
              <a:rPr lang="en-US" dirty="0" smtClean="0">
                <a:sym typeface="+mn-ea"/>
              </a:rPr>
              <a:t>and spiritual components which are often neglected.</a:t>
            </a:r>
          </a:p>
          <a:p>
            <a:pPr algn="just"/>
            <a:r>
              <a:rPr lang="en-US" b="1" dirty="0" smtClean="0">
                <a:sym typeface="+mn-ea"/>
              </a:rPr>
              <a:t>Interlude: </a:t>
            </a:r>
            <a:r>
              <a:rPr lang="en-US" dirty="0" smtClean="0">
                <a:sym typeface="+mn-ea"/>
              </a:rPr>
              <a:t>WHO </a:t>
            </a:r>
            <a:r>
              <a:rPr lang="en-US" dirty="0" smtClean="0">
                <a:sym typeface="+mn-ea"/>
              </a:rPr>
              <a:t>KNOWS THESE </a:t>
            </a:r>
            <a:r>
              <a:rPr lang="en-US" dirty="0" smtClean="0">
                <a:sym typeface="+mn-ea"/>
              </a:rPr>
              <a:t>PEOPLE?</a:t>
            </a:r>
            <a:endParaRPr lang="en-US" dirty="0" smtClean="0">
              <a:sym typeface="+mn-ea"/>
            </a:endParaRPr>
          </a:p>
          <a:p>
            <a:pPr algn="just"/>
            <a:r>
              <a:rPr lang="en-US" dirty="0" err="1" smtClean="0">
                <a:sym typeface="+mn-ea"/>
              </a:rPr>
              <a:t>Mallam</a:t>
            </a:r>
            <a:r>
              <a:rPr lang="en-US" dirty="0" smtClean="0">
                <a:sym typeface="+mn-ea"/>
              </a:rPr>
              <a:t> Musa </a:t>
            </a:r>
            <a:r>
              <a:rPr lang="en-US" dirty="0" err="1" smtClean="0">
                <a:sym typeface="+mn-ea"/>
              </a:rPr>
              <a:t>Yahya</a:t>
            </a:r>
            <a:r>
              <a:rPr lang="en-US" dirty="0" smtClean="0">
                <a:sym typeface="+mn-ea"/>
              </a:rPr>
              <a:t> (</a:t>
            </a:r>
            <a:r>
              <a:rPr lang="en-US" dirty="0" err="1" smtClean="0">
                <a:sym typeface="+mn-ea"/>
              </a:rPr>
              <a:t>Sambo</a:t>
            </a:r>
            <a:r>
              <a:rPr lang="en-US" dirty="0" smtClean="0">
                <a:sym typeface="+mn-ea"/>
              </a:rPr>
              <a:t> </a:t>
            </a:r>
            <a:r>
              <a:rPr lang="en-US" dirty="0" smtClean="0">
                <a:sym typeface="+mn-ea"/>
              </a:rPr>
              <a:t>Secondary School)</a:t>
            </a:r>
            <a:endParaRPr lang="en-US" dirty="0" smtClean="0">
              <a:sym typeface="+mn-ea"/>
            </a:endParaRPr>
          </a:p>
          <a:p>
            <a:pPr algn="just"/>
            <a:r>
              <a:rPr lang="en-US" dirty="0" err="1" smtClean="0">
                <a:sym typeface="+mn-ea"/>
              </a:rPr>
              <a:t>Dr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Salamatu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Sule</a:t>
            </a:r>
            <a:r>
              <a:rPr lang="en-US" dirty="0" smtClean="0">
                <a:sym typeface="+mn-ea"/>
              </a:rPr>
              <a:t> (</a:t>
            </a:r>
            <a:r>
              <a:rPr lang="en-US" dirty="0" err="1" smtClean="0">
                <a:sym typeface="+mn-ea"/>
              </a:rPr>
              <a:t>Akoka</a:t>
            </a:r>
            <a:r>
              <a:rPr lang="en-US" dirty="0" smtClean="0">
                <a:sym typeface="+mn-ea"/>
              </a:rPr>
              <a:t> High School)</a:t>
            </a:r>
            <a:endParaRPr lang="en-US" dirty="0" smtClean="0">
              <a:sym typeface="+mn-ea"/>
            </a:endParaRPr>
          </a:p>
          <a:p>
            <a:endParaRPr lang="en-US" dirty="0">
              <a:sym typeface="+mn-ea"/>
            </a:endParaRPr>
          </a:p>
          <a:p>
            <a:pPr marL="0" indent="0">
              <a:buFont typeface="+mj-lt"/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IE’s Profile 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Good </a:t>
            </a:r>
            <a:r>
              <a:rPr lang="en-US" dirty="0" smtClean="0"/>
              <a:t>Intention: Educating </a:t>
            </a:r>
            <a:r>
              <a:rPr lang="en-US" dirty="0" smtClean="0"/>
              <a:t>as </a:t>
            </a:r>
            <a:r>
              <a:rPr lang="en-US" i="1" dirty="0" err="1" smtClean="0"/>
              <a:t>Ibadah</a:t>
            </a:r>
            <a:r>
              <a:rPr lang="en-US" i="1" dirty="0" smtClean="0"/>
              <a:t> </a:t>
            </a:r>
            <a:r>
              <a:rPr lang="en-US" dirty="0" smtClean="0"/>
              <a:t>(Worship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Goal: Achieving </a:t>
            </a:r>
            <a:r>
              <a:rPr lang="en-US" i="1" dirty="0" err="1" smtClean="0"/>
              <a:t>Ihsan</a:t>
            </a:r>
            <a:r>
              <a:rPr lang="en-US" i="1" dirty="0" smtClean="0"/>
              <a:t> </a:t>
            </a:r>
            <a:r>
              <a:rPr lang="en-US" dirty="0" smtClean="0"/>
              <a:t>(Excellence)</a:t>
            </a:r>
            <a:endParaRPr lang="en-US" dirty="0" smtClean="0"/>
          </a:p>
          <a:p>
            <a:r>
              <a:rPr lang="en-US" dirty="0" smtClean="0"/>
              <a:t>3. Status: Seeing </a:t>
            </a:r>
            <a:r>
              <a:rPr lang="en-US" dirty="0" smtClean="0"/>
              <a:t>self</a:t>
            </a:r>
            <a:r>
              <a:rPr lang="en-US" dirty="0" smtClean="0"/>
              <a:t>,  </a:t>
            </a:r>
            <a:r>
              <a:rPr lang="en-US" dirty="0" smtClean="0"/>
              <a:t>Student </a:t>
            </a:r>
            <a:r>
              <a:rPr lang="en-US" dirty="0" smtClean="0"/>
              <a:t>&amp; others  as Allah’s Vicegerents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What </a:t>
            </a:r>
            <a:r>
              <a:rPr lang="en-US" b="1" dirty="0" smtClean="0">
                <a:solidFill>
                  <a:srgbClr val="C00000"/>
                </a:solidFill>
              </a:rPr>
              <a:t>is the Implication?</a:t>
            </a:r>
            <a:r>
              <a:rPr lang="en-US" dirty="0" smtClean="0"/>
              <a:t>)</a:t>
            </a:r>
          </a:p>
          <a:p>
            <a:r>
              <a:rPr lang="en-US" dirty="0" smtClean="0"/>
              <a:t>4. Educating as a </a:t>
            </a:r>
            <a:r>
              <a:rPr lang="en-US" i="1" dirty="0" err="1" smtClean="0"/>
              <a:t>Amanah</a:t>
            </a:r>
            <a:r>
              <a:rPr lang="en-US" i="1" dirty="0" smtClean="0"/>
              <a:t> (</a:t>
            </a:r>
            <a:r>
              <a:rPr lang="en-US" dirty="0" smtClean="0"/>
              <a:t>trust</a:t>
            </a:r>
            <a:r>
              <a:rPr lang="en-US" i="1" dirty="0" smtClean="0"/>
              <a:t>) </a:t>
            </a:r>
            <a:r>
              <a:rPr lang="en-US" i="1" dirty="0" smtClean="0"/>
              <a:t>–</a:t>
            </a:r>
          </a:p>
          <a:p>
            <a:r>
              <a:rPr lang="en-US" dirty="0" smtClean="0"/>
              <a:t>5. Accountability </a:t>
            </a:r>
            <a:r>
              <a:rPr lang="en-US" dirty="0" smtClean="0"/>
              <a:t>of</a:t>
            </a:r>
            <a:r>
              <a:rPr lang="en-US" dirty="0" smtClean="0"/>
              <a:t> the Educator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5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IE’s Profile </a:t>
            </a:r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6. Educating with </a:t>
            </a:r>
            <a:r>
              <a:rPr lang="en-US" i="1" dirty="0" err="1" smtClean="0"/>
              <a:t>Taqwa</a:t>
            </a:r>
            <a:r>
              <a:rPr lang="en-US" i="1" dirty="0" smtClean="0"/>
              <a:t> (</a:t>
            </a:r>
            <a:r>
              <a:rPr lang="en-US" dirty="0" smtClean="0"/>
              <a:t>God-Consciousness) </a:t>
            </a:r>
            <a:endParaRPr lang="en-US" dirty="0"/>
          </a:p>
          <a:p>
            <a:r>
              <a:rPr lang="en-US" dirty="0"/>
              <a:t>7. Mastery of Subject</a:t>
            </a:r>
          </a:p>
          <a:p>
            <a:r>
              <a:rPr lang="en-US" dirty="0"/>
              <a:t>8. </a:t>
            </a:r>
            <a:r>
              <a:rPr lang="en-US" dirty="0" err="1" smtClean="0"/>
              <a:t>Utilising</a:t>
            </a:r>
            <a:r>
              <a:rPr lang="en-US" dirty="0" smtClean="0"/>
              <a:t> Pedagogical Principles from the Quran</a:t>
            </a:r>
            <a:endParaRPr lang="en-US" dirty="0"/>
          </a:p>
          <a:p>
            <a:r>
              <a:rPr lang="en-US" dirty="0"/>
              <a:t>9. Being a Model to </a:t>
            </a:r>
            <a:r>
              <a:rPr lang="en-US" dirty="0" smtClean="0"/>
              <a:t>Colleagues, </a:t>
            </a:r>
            <a:r>
              <a:rPr lang="en-US" dirty="0"/>
              <a:t>Students and others</a:t>
            </a:r>
          </a:p>
          <a:p>
            <a:r>
              <a:rPr lang="en-US" dirty="0"/>
              <a:t>10</a:t>
            </a:r>
            <a:r>
              <a:rPr lang="en-US" dirty="0" smtClean="0"/>
              <a:t>. Summary of Profile: </a:t>
            </a:r>
            <a:r>
              <a:rPr lang="en-US" b="1" dirty="0" smtClean="0"/>
              <a:t>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INTEGRATED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PERSONALITY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7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IE’s Tasks and Targets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1. Integration of the Self</a:t>
            </a:r>
          </a:p>
          <a:p>
            <a:r>
              <a:rPr lang="en-US" dirty="0" smtClean="0"/>
              <a:t>2. Integration of the Curriculum</a:t>
            </a:r>
          </a:p>
          <a:p>
            <a:r>
              <a:rPr lang="en-US" dirty="0" smtClean="0"/>
              <a:t>3. Integration of the Textbook</a:t>
            </a:r>
          </a:p>
          <a:p>
            <a:r>
              <a:rPr lang="en-US" dirty="0" smtClean="0"/>
              <a:t>4. Integration of Co-curricula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2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IIE’s Tasks and Targets (A)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Self-Directed Learning focusing on theoretical and Practical Integration Frameworks through:</a:t>
            </a:r>
          </a:p>
          <a:p>
            <a:r>
              <a:rPr lang="en-US" dirty="0" smtClean="0"/>
              <a:t>a. extensive study of </a:t>
            </a:r>
            <a:r>
              <a:rPr lang="en-US" dirty="0" err="1" smtClean="0"/>
              <a:t>IoK</a:t>
            </a:r>
            <a:r>
              <a:rPr lang="en-US" dirty="0" smtClean="0"/>
              <a:t> concepts and methodologies</a:t>
            </a:r>
          </a:p>
          <a:p>
            <a:r>
              <a:rPr lang="en-US" dirty="0" smtClean="0"/>
              <a:t>b. reading integrated texts in various disciplines</a:t>
            </a:r>
          </a:p>
          <a:p>
            <a:r>
              <a:rPr lang="en-US" dirty="0" smtClean="0"/>
              <a:t>c. applying understanding </a:t>
            </a:r>
            <a:r>
              <a:rPr lang="en-US" dirty="0" err="1" smtClean="0"/>
              <a:t>IoK</a:t>
            </a:r>
            <a:r>
              <a:rPr lang="en-US" dirty="0" smtClean="0"/>
              <a:t> in personal and social life</a:t>
            </a:r>
          </a:p>
          <a:p>
            <a:r>
              <a:rPr lang="en-US" dirty="0"/>
              <a:t>d</a:t>
            </a:r>
            <a:r>
              <a:rPr lang="en-US" dirty="0" smtClean="0"/>
              <a:t>. searching for </a:t>
            </a:r>
            <a:r>
              <a:rPr lang="en-US" dirty="0" err="1" smtClean="0"/>
              <a:t>unIslamic</a:t>
            </a:r>
            <a:r>
              <a:rPr lang="en-US" dirty="0" smtClean="0"/>
              <a:t> concepts, ideas and practices in one’s own subject area</a:t>
            </a:r>
          </a:p>
          <a:p>
            <a:r>
              <a:rPr lang="en-US" dirty="0" smtClean="0"/>
              <a:t>e. Identifying Islamic  perspectives alternatives to secularized aspects of one’s subject area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70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IIE’s Tasks and Targets </a:t>
            </a:r>
            <a:r>
              <a:rPr lang="en-US" b="1" dirty="0" smtClean="0"/>
              <a:t>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 Cascading </a:t>
            </a:r>
            <a:r>
              <a:rPr lang="en-US" dirty="0" smtClean="0"/>
              <a:t>Workshop Learning </a:t>
            </a:r>
            <a:r>
              <a:rPr lang="en-US" dirty="0"/>
              <a:t>Experiences to colleagues</a:t>
            </a:r>
          </a:p>
          <a:p>
            <a:r>
              <a:rPr lang="en-US" dirty="0"/>
              <a:t>3. Identifying potential or accomplished </a:t>
            </a:r>
            <a:r>
              <a:rPr lang="en-US" dirty="0" smtClean="0"/>
              <a:t>authors and encouraging them to author </a:t>
            </a:r>
            <a:r>
              <a:rPr lang="en-US" dirty="0" err="1" smtClean="0"/>
              <a:t>IoK</a:t>
            </a:r>
            <a:r>
              <a:rPr lang="en-US" dirty="0" smtClean="0"/>
              <a:t>-based books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smtClean="0"/>
              <a:t>Playing leadership and mentoring roles in </a:t>
            </a:r>
            <a:r>
              <a:rPr lang="en-US" dirty="0"/>
              <a:t>Islamic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5. Participating and encouraging others to participate in IIIT activities </a:t>
            </a:r>
          </a:p>
          <a:p>
            <a:r>
              <a:rPr lang="en-US" dirty="0" smtClean="0"/>
              <a:t>6. Serving as links between colleagues and IIIT Officials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4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Islam conceives the teacher as an </a:t>
            </a:r>
            <a:r>
              <a:rPr lang="en-GB" dirty="0" smtClean="0"/>
              <a:t>integrated educator </a:t>
            </a:r>
            <a:r>
              <a:rPr lang="en-GB" dirty="0"/>
              <a:t>and not merely an implementer of </a:t>
            </a:r>
            <a:r>
              <a:rPr lang="en-GB" dirty="0" smtClean="0"/>
              <a:t>the official  </a:t>
            </a:r>
            <a:r>
              <a:rPr lang="en-GB" dirty="0"/>
              <a:t>curriculum. The </a:t>
            </a:r>
            <a:r>
              <a:rPr lang="en-GB" dirty="0" smtClean="0"/>
              <a:t>Integrated </a:t>
            </a:r>
            <a:r>
              <a:rPr lang="en-GB" dirty="0" smtClean="0"/>
              <a:t>Educator should </a:t>
            </a:r>
            <a:r>
              <a:rPr lang="en-GB" dirty="0" smtClean="0"/>
              <a:t>continuously improve his/her competences and Islamic attributes to turnout integrated students. The IE should </a:t>
            </a:r>
            <a:r>
              <a:rPr lang="en-GB" dirty="0"/>
              <a:t>contribute </a:t>
            </a:r>
            <a:r>
              <a:rPr lang="en-GB" dirty="0" smtClean="0"/>
              <a:t>new  </a:t>
            </a:r>
            <a:r>
              <a:rPr lang="en-GB" dirty="0" err="1" smtClean="0"/>
              <a:t>IoK</a:t>
            </a:r>
            <a:r>
              <a:rPr lang="en-GB" dirty="0" smtClean="0"/>
              <a:t>-based knowledge </a:t>
            </a:r>
            <a:r>
              <a:rPr lang="en-GB" dirty="0"/>
              <a:t>each time he ventures into the classroom. The quality of his preparation will enable him accomplish this goal. 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31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We should begin to look at teacher education as a holistic enterprise involving the </a:t>
            </a:r>
            <a:r>
              <a:rPr lang="en-GB" dirty="0" smtClean="0"/>
              <a:t>production of  </a:t>
            </a:r>
            <a:r>
              <a:rPr lang="en-GB" dirty="0" smtClean="0"/>
              <a:t>complete</a:t>
            </a:r>
            <a:r>
              <a:rPr lang="en-GB" dirty="0" smtClean="0"/>
              <a:t> educators </a:t>
            </a:r>
            <a:r>
              <a:rPr lang="en-GB" dirty="0" smtClean="0"/>
              <a:t>whose </a:t>
            </a:r>
            <a:r>
              <a:rPr lang="en-GB" dirty="0"/>
              <a:t>competences combine Islamic </a:t>
            </a:r>
            <a:r>
              <a:rPr lang="en-GB" dirty="0" smtClean="0"/>
              <a:t> </a:t>
            </a:r>
            <a:r>
              <a:rPr lang="en-GB" dirty="0"/>
              <a:t>values and the positive dimensions of the western philosophy of education. </a:t>
            </a:r>
            <a:r>
              <a:rPr lang="en-GB" dirty="0" smtClean="0"/>
              <a:t>Educators as highly professional teachers, and mentors are </a:t>
            </a:r>
            <a:r>
              <a:rPr lang="en-GB" dirty="0"/>
              <a:t>capable of </a:t>
            </a:r>
            <a:r>
              <a:rPr lang="en-GB" dirty="0" smtClean="0"/>
              <a:t>utilising rich Islamic resources that </a:t>
            </a:r>
            <a:r>
              <a:rPr lang="en-GB" dirty="0"/>
              <a:t>will create a complete Islamic </a:t>
            </a:r>
            <a:r>
              <a:rPr lang="en-GB" dirty="0" smtClean="0"/>
              <a:t>framework that </a:t>
            </a:r>
            <a:r>
              <a:rPr lang="en-GB" dirty="0"/>
              <a:t>should address the needs of learners of today and of the future.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24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Thank You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err="1" smtClean="0"/>
              <a:t>Jazakumullahu</a:t>
            </a:r>
            <a:r>
              <a:rPr lang="en-US" b="1" dirty="0" smtClean="0"/>
              <a:t> </a:t>
            </a:r>
            <a:r>
              <a:rPr lang="en-US" b="1" dirty="0" err="1" smtClean="0"/>
              <a:t>khayran</a:t>
            </a:r>
            <a:endParaRPr lang="en-US" b="1" dirty="0" smtClean="0"/>
          </a:p>
          <a:p>
            <a:pPr algn="ctr"/>
            <a:r>
              <a:rPr lang="en-US" b="1" dirty="0" smtClean="0"/>
              <a:t>Was-</a:t>
            </a:r>
            <a:r>
              <a:rPr lang="en-US" b="1" dirty="0" err="1" smtClean="0"/>
              <a:t>Salamu</a:t>
            </a:r>
            <a:r>
              <a:rPr lang="en-US" b="1" dirty="0" smtClean="0"/>
              <a:t> </a:t>
            </a:r>
            <a:r>
              <a:rPr lang="en-US" b="1" dirty="0" err="1" smtClean="0"/>
              <a:t>alaykum</a:t>
            </a:r>
            <a:r>
              <a:rPr lang="en-US" b="1" dirty="0" smtClean="0"/>
              <a:t> </a:t>
            </a:r>
            <a:r>
              <a:rPr lang="en-US" b="1" dirty="0" err="1" smtClean="0"/>
              <a:t>wa</a:t>
            </a:r>
            <a:r>
              <a:rPr lang="en-US" b="1" dirty="0" smtClean="0"/>
              <a:t> </a:t>
            </a:r>
            <a:r>
              <a:rPr lang="en-US" b="1" dirty="0" err="1" smtClean="0"/>
              <a:t>rahmatullah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623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655" y="1070610"/>
            <a:ext cx="6798945" cy="3425190"/>
          </a:xfrm>
        </p:spPr>
        <p:txBody>
          <a:bodyPr>
            <a:normAutofit fontScale="90000"/>
          </a:bodyPr>
          <a:lstStyle/>
          <a:p>
            <a:r>
              <a:rPr lang="en-US" altLang="en-GB" sz="3300" b="1" dirty="0" smtClean="0">
                <a:sym typeface="+mn-ea"/>
              </a:rPr>
              <a:t>PROFILE OF INTEGRATED EDUCATORS </a:t>
            </a:r>
            <a:r>
              <a:rPr lang="en-US" altLang="en-GB" sz="4890" b="1" dirty="0" smtClean="0">
                <a:sym typeface="+mn-ea"/>
              </a:rPr>
              <a:t/>
            </a:r>
            <a:br>
              <a:rPr lang="en-US" altLang="en-GB" sz="4890" b="1" dirty="0" smtClean="0">
                <a:sym typeface="+mn-ea"/>
              </a:rPr>
            </a:br>
            <a:r>
              <a:rPr lang="en-US" altLang="en-GB" sz="4890" b="1" dirty="0" smtClean="0">
                <a:sym typeface="+mn-ea"/>
              </a:rPr>
              <a:t/>
            </a:r>
            <a:br>
              <a:rPr lang="en-US" altLang="en-GB" sz="4890" b="1" dirty="0" smtClean="0">
                <a:sym typeface="+mn-ea"/>
              </a:rPr>
            </a:br>
            <a:r>
              <a:rPr lang="en-US" altLang="en-GB" sz="4890" b="1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MT4I</a:t>
            </a:r>
            <a:r>
              <a:rPr lang="en-GB" sz="3110" b="1" dirty="0"/>
              <a:t/>
            </a:r>
            <a:br>
              <a:rPr lang="en-GB" sz="3110" b="1" dirty="0"/>
            </a:br>
            <a:r>
              <a:rPr lang="en-GB" sz="3110" b="1" dirty="0"/>
              <a:t/>
            </a:r>
            <a:br>
              <a:rPr lang="en-GB" sz="3110" b="1" dirty="0"/>
            </a:br>
            <a:endParaRPr lang="en-US" sz="311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655" y="3422650"/>
            <a:ext cx="6798945" cy="2512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3860" b="1" dirty="0"/>
          </a:p>
          <a:p>
            <a:pPr marL="0" indent="0" algn="ctr">
              <a:buNone/>
            </a:pPr>
            <a:r>
              <a:rPr lang="en-US" altLang="en-GB" sz="3860" b="1" dirty="0"/>
              <a:t>ISMAIL A. MUSA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Synopsis of Presentation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48765"/>
            <a:ext cx="8001000" cy="4577715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AutoNum type="arabicPeriod"/>
            </a:pPr>
            <a:r>
              <a:rPr lang="en-US" sz="2800" dirty="0"/>
              <a:t>This discussion </a:t>
            </a:r>
            <a:r>
              <a:rPr lang="en-US" sz="2800" dirty="0">
                <a:solidFill>
                  <a:srgbClr val="FF0000"/>
                </a:solidFill>
              </a:rPr>
              <a:t>introduces</a:t>
            </a:r>
            <a:r>
              <a:rPr lang="en-US" sz="2800" dirty="0">
                <a:solidFill>
                  <a:schemeClr val="tx1"/>
                </a:solidFill>
              </a:rPr>
              <a:t> participants to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the </a:t>
            </a:r>
            <a:r>
              <a:rPr lang="en-US" sz="2800" dirty="0" smtClean="0"/>
              <a:t>knowledge, skills, attitudes and competencies required to function as </a:t>
            </a:r>
            <a:r>
              <a:rPr lang="en-US" sz="2800" b="1" dirty="0" smtClean="0"/>
              <a:t>Initial Integrated Educators</a:t>
            </a:r>
            <a:r>
              <a:rPr lang="en-US" sz="2800" dirty="0" smtClean="0"/>
              <a:t>  (</a:t>
            </a:r>
            <a:r>
              <a:rPr lang="en-US" sz="2800" b="1" dirty="0" smtClean="0"/>
              <a:t>IIEs</a:t>
            </a:r>
            <a:r>
              <a:rPr lang="en-US" sz="2800" dirty="0" smtClean="0"/>
              <a:t>)</a:t>
            </a:r>
            <a:endParaRPr lang="en-US" sz="2800" dirty="0"/>
          </a:p>
          <a:p>
            <a:pPr marL="457200" indent="-457200" algn="just">
              <a:buAutoNum type="arabicPeriod"/>
            </a:pPr>
            <a:endParaRPr lang="en-US" sz="2800" dirty="0"/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r>
              <a:rPr lang="en-US" sz="2800" dirty="0" smtClean="0"/>
              <a:t>Through </a:t>
            </a:r>
            <a:r>
              <a:rPr lang="en-US" sz="2800" dirty="0"/>
              <a:t>this interaction,  participants should be able  to </a:t>
            </a:r>
            <a:r>
              <a:rPr lang="en-US" sz="2800" dirty="0">
                <a:solidFill>
                  <a:srgbClr val="FF0000"/>
                </a:solidFill>
              </a:rPr>
              <a:t>identify</a:t>
            </a:r>
            <a:r>
              <a:rPr lang="en-US" sz="2800" dirty="0"/>
              <a:t> their </a:t>
            </a:r>
            <a:r>
              <a:rPr lang="en-US" sz="2800" b="1" dirty="0" smtClean="0"/>
              <a:t>roles and responsibilities </a:t>
            </a:r>
            <a:r>
              <a:rPr lang="en-US" sz="2800" dirty="0" smtClean="0"/>
              <a:t>as  </a:t>
            </a:r>
            <a:r>
              <a:rPr lang="en-US" sz="2800" b="1" dirty="0" smtClean="0"/>
              <a:t>IIEs</a:t>
            </a:r>
            <a:r>
              <a:rPr lang="en-US" sz="2800" dirty="0" smtClean="0"/>
              <a:t> in the </a:t>
            </a:r>
            <a:r>
              <a:rPr lang="en-US" sz="2800" dirty="0" err="1"/>
              <a:t>IoK</a:t>
            </a:r>
            <a:r>
              <a:rPr lang="en-US" sz="2800" dirty="0"/>
              <a:t> </a:t>
            </a:r>
            <a:r>
              <a:rPr lang="en-US" sz="2800" dirty="0" smtClean="0"/>
              <a:t>project.</a:t>
            </a: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r>
              <a:rPr lang="en-US" sz="2800" dirty="0"/>
              <a:t>It </a:t>
            </a:r>
            <a:r>
              <a:rPr lang="en-US" sz="2800" dirty="0">
                <a:solidFill>
                  <a:srgbClr val="FF0000"/>
                </a:solidFill>
              </a:rPr>
              <a:t>highlights</a:t>
            </a:r>
            <a:r>
              <a:rPr lang="en-US" sz="2800" dirty="0"/>
              <a:t> </a:t>
            </a:r>
            <a:r>
              <a:rPr lang="en-US" sz="2800" dirty="0" smtClean="0"/>
              <a:t>some post-workshop tasks for the</a:t>
            </a:r>
            <a:r>
              <a:rPr lang="en-US" sz="2800" b="1" dirty="0" smtClean="0"/>
              <a:t> </a:t>
            </a:r>
            <a:r>
              <a:rPr lang="en-US" sz="2800" b="1" dirty="0"/>
              <a:t>IIEs and IEs</a:t>
            </a:r>
            <a:r>
              <a:rPr lang="en-US" dirty="0"/>
              <a:t>.</a:t>
            </a: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en-US" dirty="0"/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GB" dirty="0"/>
              <a:t>Questions to Be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457200" indent="-457200" algn="just">
              <a:buAutoNum type="arabicPeriod"/>
            </a:pPr>
            <a:r>
              <a:rPr lang="en-US" sz="4500" dirty="0" smtClean="0"/>
              <a:t>Why </a:t>
            </a:r>
            <a:r>
              <a:rPr lang="en-US" sz="4500" dirty="0" err="1" smtClean="0"/>
              <a:t>emphasise</a:t>
            </a:r>
            <a:r>
              <a:rPr lang="en-US" sz="4500" dirty="0" smtClean="0"/>
              <a:t> an </a:t>
            </a:r>
            <a:r>
              <a:rPr lang="en-US" sz="4500" b="1" dirty="0" smtClean="0"/>
              <a:t>Integrated Educator and not an Integrated Teacher</a:t>
            </a:r>
            <a:r>
              <a:rPr lang="en-US" sz="4500" dirty="0" smtClean="0"/>
              <a:t>? </a:t>
            </a:r>
          </a:p>
          <a:p>
            <a:pPr marL="457200" indent="-457200" algn="just">
              <a:buAutoNum type="arabicPeriod"/>
            </a:pPr>
            <a:endParaRPr lang="en-US" sz="4500" dirty="0" smtClean="0"/>
          </a:p>
          <a:p>
            <a:pPr marL="0" indent="0" algn="just">
              <a:buNone/>
            </a:pPr>
            <a:r>
              <a:rPr lang="en-US" sz="4500" dirty="0" smtClean="0">
                <a:sym typeface="+mn-ea"/>
              </a:rPr>
              <a:t>2</a:t>
            </a:r>
            <a:r>
              <a:rPr lang="en-US" sz="4500" dirty="0">
                <a:sym typeface="+mn-ea"/>
              </a:rPr>
              <a:t>.</a:t>
            </a:r>
            <a:r>
              <a:rPr lang="en-US" sz="4500" dirty="0"/>
              <a:t> What </a:t>
            </a:r>
            <a:r>
              <a:rPr lang="en-US" sz="4500" dirty="0" smtClean="0"/>
              <a:t>Are</a:t>
            </a:r>
            <a:r>
              <a:rPr lang="en-US" sz="4500" dirty="0" smtClean="0"/>
              <a:t> </a:t>
            </a:r>
            <a:r>
              <a:rPr lang="en-US" sz="4500" dirty="0" smtClean="0"/>
              <a:t>the </a:t>
            </a:r>
            <a:r>
              <a:rPr lang="en-US" sz="4500" b="1" dirty="0" smtClean="0"/>
              <a:t>Attributes </a:t>
            </a:r>
            <a:r>
              <a:rPr lang="en-US" sz="4500" b="1" dirty="0" smtClean="0"/>
              <a:t>a</a:t>
            </a:r>
            <a:r>
              <a:rPr lang="en-US" sz="4500" dirty="0" smtClean="0"/>
              <a:t>n </a:t>
            </a:r>
            <a:r>
              <a:rPr lang="en-US" sz="4500" b="1" dirty="0" smtClean="0"/>
              <a:t>Integrated Educator</a:t>
            </a:r>
            <a:r>
              <a:rPr lang="en-US" sz="4500" dirty="0" smtClean="0"/>
              <a:t>?</a:t>
            </a:r>
          </a:p>
          <a:p>
            <a:pPr marL="0" indent="0" algn="just">
              <a:buNone/>
            </a:pPr>
            <a:r>
              <a:rPr lang="en-US" sz="4500" dirty="0" smtClean="0"/>
              <a:t>3</a:t>
            </a:r>
            <a:r>
              <a:rPr lang="en-US" sz="4500" dirty="0"/>
              <a:t>. What Are the </a:t>
            </a:r>
            <a:r>
              <a:rPr lang="en-US" sz="4500" dirty="0" smtClean="0"/>
              <a:t>Tasks </a:t>
            </a:r>
            <a:r>
              <a:rPr lang="en-US" sz="4500" dirty="0" smtClean="0"/>
              <a:t>before MUTAN members as </a:t>
            </a:r>
            <a:r>
              <a:rPr lang="en-US" sz="4500" b="1" dirty="0"/>
              <a:t>Integrated </a:t>
            </a:r>
            <a:r>
              <a:rPr lang="en-US" sz="4500" b="1" dirty="0" smtClean="0"/>
              <a:t>Educators</a:t>
            </a:r>
            <a:r>
              <a:rPr lang="en-US" sz="4500" dirty="0" smtClean="0"/>
              <a:t>?</a:t>
            </a:r>
            <a:r>
              <a:rPr lang="en-US" sz="4500" b="1" dirty="0" smtClean="0"/>
              <a:t> </a:t>
            </a:r>
            <a:r>
              <a:rPr lang="en-US" sz="4500" dirty="0" smtClean="0"/>
              <a:t> </a:t>
            </a:r>
            <a:endParaRPr lang="en-US" sz="4500" dirty="0"/>
          </a:p>
          <a:p>
            <a:pPr marL="0" indent="0" algn="just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ym typeface="+mn-ea"/>
              </a:rPr>
              <a:t/>
            </a:r>
            <a:br>
              <a:rPr lang="en-US" b="1" dirty="0" smtClean="0">
                <a:sym typeface="+mn-ea"/>
              </a:rPr>
            </a:br>
            <a:r>
              <a:rPr lang="en-US" b="1" dirty="0" smtClean="0">
                <a:sym typeface="+mn-ea"/>
              </a:rPr>
              <a:t>A</a:t>
            </a:r>
            <a:r>
              <a:rPr lang="en-US" b="1" dirty="0">
                <a:sym typeface="+mn-ea"/>
              </a:rPr>
              <a:t>. </a:t>
            </a:r>
            <a:r>
              <a:rPr lang="en-US" b="1" dirty="0"/>
              <a:t>Integrated Educator </a:t>
            </a:r>
            <a:r>
              <a:rPr lang="en-US" b="1" dirty="0" smtClean="0"/>
              <a:t>versus </a:t>
            </a:r>
            <a:r>
              <a:rPr lang="en-US" b="1" dirty="0"/>
              <a:t>Integrated Teacher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dirty="0" smtClean="0"/>
              <a:t> People use </a:t>
            </a:r>
            <a:r>
              <a:rPr lang="en-US" dirty="0" smtClean="0"/>
              <a:t>‘</a:t>
            </a:r>
            <a:r>
              <a:rPr lang="en-US" i="1" dirty="0" smtClean="0"/>
              <a:t>teacher’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‘</a:t>
            </a:r>
            <a:r>
              <a:rPr lang="en-US" i="1" dirty="0" smtClean="0"/>
              <a:t>educator</a:t>
            </a:r>
            <a:r>
              <a:rPr lang="en-US" dirty="0" smtClean="0"/>
              <a:t>’ </a:t>
            </a:r>
            <a:r>
              <a:rPr lang="en-US" dirty="0" smtClean="0"/>
              <a:t>are </a:t>
            </a:r>
            <a:r>
              <a:rPr lang="en-US" dirty="0" smtClean="0"/>
              <a:t>interchangeably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Semantics: </a:t>
            </a:r>
          </a:p>
          <a:p>
            <a:pPr marL="0" indent="0">
              <a:buNone/>
            </a:pPr>
            <a:r>
              <a:rPr lang="en-US" dirty="0" smtClean="0"/>
              <a:t>A teacher: </a:t>
            </a:r>
            <a:r>
              <a:rPr lang="en-US" b="1" dirty="0" smtClean="0"/>
              <a:t>“one that teaches especially :one whose occupation is to instruct”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An educator: </a:t>
            </a:r>
            <a:r>
              <a:rPr lang="en-US" b="1" dirty="0" smtClean="0"/>
              <a:t>“a person who gives intellectual, moral and social instructions”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YOU A TEACHER OR AN </a:t>
            </a:r>
            <a:r>
              <a:rPr lang="en-US" b="1" dirty="0" smtClean="0">
                <a:solidFill>
                  <a:srgbClr val="FF0000"/>
                </a:solidFill>
              </a:rPr>
              <a:t>EDUCATOR?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assist learners to master facts to pass examinations but educators seek to create deep </a:t>
            </a:r>
            <a:r>
              <a:rPr lang="en-US" b="1" dirty="0" smtClean="0"/>
              <a:t>insights that lasts for the rest of a student’s life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(Educators are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akin to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Quranic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Ulul-Albab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just"/>
            <a:r>
              <a:rPr lang="en-US" dirty="0" smtClean="0"/>
              <a:t>While teachers concentrate on </a:t>
            </a:r>
            <a:r>
              <a:rPr lang="en-US" dirty="0" smtClean="0"/>
              <a:t>implementing  </a:t>
            </a:r>
            <a:r>
              <a:rPr lang="en-US" dirty="0" smtClean="0"/>
              <a:t>curriculum stipulations educators </a:t>
            </a:r>
            <a:r>
              <a:rPr lang="en-US" b="1" dirty="0" smtClean="0"/>
              <a:t>add value orientation</a:t>
            </a:r>
            <a:r>
              <a:rPr lang="en-US" dirty="0" smtClean="0"/>
              <a:t> to their mandate to enable learners excel morally and socially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2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 is </a:t>
            </a:r>
            <a:r>
              <a:rPr lang="en-US" b="1" dirty="0"/>
              <a:t>a</a:t>
            </a:r>
            <a:r>
              <a:rPr lang="en-US" dirty="0"/>
              <a:t>n </a:t>
            </a:r>
            <a:r>
              <a:rPr lang="en-US" b="1" dirty="0"/>
              <a:t>Integrated Educator</a:t>
            </a:r>
            <a:r>
              <a:rPr lang="en-US" dirty="0" smtClean="0"/>
              <a:t>?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Some Major </a:t>
            </a:r>
            <a:r>
              <a:rPr lang="en-US" b="1" dirty="0" smtClean="0">
                <a:latin typeface="Jokerman" panose="04090605060D06020702" pitchFamily="82" charset="0"/>
              </a:rPr>
              <a:t>Problems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We are trained as secular teachers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Curriculum in use today is </a:t>
            </a:r>
            <a:r>
              <a:rPr lang="en-US" b="1" dirty="0" smtClean="0">
                <a:solidFill>
                  <a:srgbClr val="C00000"/>
                </a:solidFill>
              </a:rPr>
              <a:t>not integrated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We </a:t>
            </a:r>
            <a:r>
              <a:rPr lang="en-US" b="1" dirty="0" smtClean="0">
                <a:solidFill>
                  <a:srgbClr val="C00000"/>
                </a:solidFill>
              </a:rPr>
              <a:t>do not </a:t>
            </a:r>
            <a:r>
              <a:rPr lang="en-US" b="1" dirty="0" smtClean="0">
                <a:solidFill>
                  <a:srgbClr val="C00000"/>
                </a:solidFill>
              </a:rPr>
              <a:t>use integrated textbooks (They are not available)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 ARE UNAWARE OF THE </a:t>
            </a:r>
            <a:r>
              <a:rPr lang="en-US" b="1" dirty="0" smtClean="0">
                <a:solidFill>
                  <a:srgbClr val="FF0000"/>
                </a:solidFill>
              </a:rPr>
              <a:t>IMPLICATIONS OF 1-3 above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is a</a:t>
            </a:r>
            <a:r>
              <a:rPr lang="en-US" dirty="0"/>
              <a:t>n </a:t>
            </a:r>
            <a:r>
              <a:rPr lang="en-US" b="1" dirty="0"/>
              <a:t>Integrated Educator</a:t>
            </a:r>
            <a:r>
              <a:rPr lang="en-US" dirty="0"/>
              <a:t>? </a:t>
            </a:r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 smtClean="0"/>
              <a:t>The </a:t>
            </a:r>
            <a:r>
              <a:rPr lang="en-US" sz="3200" b="1" dirty="0" smtClean="0"/>
              <a:t>Integrated Educator is a professional who is conscious of the gaps in his training, job requirements,  performance indices etc. and takes strategic steps to fill the gaps in conformity  with Allah’s </a:t>
            </a:r>
            <a:r>
              <a:rPr lang="en-US" sz="3200" b="1" dirty="0" smtClean="0"/>
              <a:t>guidance (Musa, 2024)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076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Profile of an Integrated </a:t>
            </a:r>
            <a:r>
              <a:rPr lang="en-US" b="1" dirty="0" smtClean="0"/>
              <a:t>Educator (IE)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dirty="0" smtClean="0"/>
              <a:t>A person’s </a:t>
            </a:r>
            <a:r>
              <a:rPr lang="en-US" b="1" dirty="0" smtClean="0"/>
              <a:t>profile</a:t>
            </a:r>
            <a:r>
              <a:rPr lang="en-US" dirty="0" smtClean="0"/>
              <a:t> is not just a </a:t>
            </a:r>
            <a:r>
              <a:rPr lang="en-US" dirty="0"/>
              <a:t>compilation of information </a:t>
            </a:r>
            <a:r>
              <a:rPr lang="en-US" dirty="0" smtClean="0"/>
              <a:t>about the individual’s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 smtClean="0"/>
              <a:t>Status</a:t>
            </a:r>
            <a:endParaRPr lang="en-US" dirty="0" smtClean="0"/>
          </a:p>
          <a:p>
            <a:r>
              <a:rPr lang="en-US" dirty="0" smtClean="0"/>
              <a:t>Competences</a:t>
            </a:r>
          </a:p>
          <a:p>
            <a:r>
              <a:rPr lang="en-US" dirty="0" smtClean="0"/>
              <a:t>Skills</a:t>
            </a:r>
          </a:p>
          <a:p>
            <a:r>
              <a:rPr lang="en-US" dirty="0" smtClean="0"/>
              <a:t>Achievements</a:t>
            </a:r>
          </a:p>
          <a:p>
            <a:r>
              <a:rPr lang="en-US" dirty="0"/>
              <a:t>I</a:t>
            </a:r>
            <a:r>
              <a:rPr lang="en-US" dirty="0" smtClean="0"/>
              <a:t>nterests </a:t>
            </a:r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 smtClean="0"/>
              <a:t>also about </a:t>
            </a:r>
            <a:r>
              <a:rPr lang="en-US" b="1" dirty="0" smtClean="0"/>
              <a:t>MORAL/ </a:t>
            </a:r>
            <a:r>
              <a:rPr lang="en-US" b="1" dirty="0" smtClean="0"/>
              <a:t>SPIRITUAL IDENTITY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1626</TotalTime>
  <Words>871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Garamond</vt:lpstr>
      <vt:lpstr>Jokerman</vt:lpstr>
      <vt:lpstr>Wingdings</vt:lpstr>
      <vt:lpstr>Organic</vt:lpstr>
      <vt:lpstr>In the Name of Allah, the Beneficent,the Merciful</vt:lpstr>
      <vt:lpstr>PROFILE OF INTEGRATED EDUCATORS   MT4I  </vt:lpstr>
      <vt:lpstr> Synopsis of Presentation </vt:lpstr>
      <vt:lpstr>Questions to Be Addressed</vt:lpstr>
      <vt:lpstr> A. Integrated Educator versus Integrated Teacher </vt:lpstr>
      <vt:lpstr>The Main Differences</vt:lpstr>
      <vt:lpstr>Who is an Integrated Educator? (A)</vt:lpstr>
      <vt:lpstr>Who is an Integrated Educator? (B)</vt:lpstr>
      <vt:lpstr>Profile of an Integrated Educator (IE)</vt:lpstr>
      <vt:lpstr>Our Meaning of Profile</vt:lpstr>
      <vt:lpstr>The IE’s Profile (A)</vt:lpstr>
      <vt:lpstr>The IE’s Profile (B)</vt:lpstr>
      <vt:lpstr>The IE’s Tasks and Targets</vt:lpstr>
      <vt:lpstr>The IIE’s Tasks and Targets (A)</vt:lpstr>
      <vt:lpstr>The IIE’s Tasks and Targets (B)</vt:lpstr>
      <vt:lpstr>Conclusion (A)</vt:lpstr>
      <vt:lpstr>Conclusion (B)</vt:lpstr>
      <vt:lpstr>END OF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MUSA</dc:creator>
  <cp:lastModifiedBy>TOSHIBA</cp:lastModifiedBy>
  <cp:revision>83</cp:revision>
  <dcterms:created xsi:type="dcterms:W3CDTF">2021-09-20T09:34:00Z</dcterms:created>
  <dcterms:modified xsi:type="dcterms:W3CDTF">2024-10-14T06:12:54Z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4A08983769E04D3BAF79E01360A274BA</vt:lpwstr>
  </property>
  <property fmtid="{D5CDD505-2E9C-101B-9397-08002B2CF9AE}" pid="3" name="KSOProductBuildVer">
    <vt:lpwstr>1033-11.2.0.11440</vt:lpwstr>
  </property>
</Properties>
</file>